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3"/>
  </p:notesMasterIdLst>
  <p:sldIdLst>
    <p:sldId id="332" r:id="rId5"/>
    <p:sldId id="336" r:id="rId6"/>
    <p:sldId id="337" r:id="rId7"/>
    <p:sldId id="342" r:id="rId8"/>
    <p:sldId id="338" r:id="rId9"/>
    <p:sldId id="340" r:id="rId10"/>
    <p:sldId id="339" r:id="rId11"/>
    <p:sldId id="343" r:id="rId12"/>
    <p:sldId id="341" r:id="rId13"/>
    <p:sldId id="344" r:id="rId14"/>
    <p:sldId id="348" r:id="rId15"/>
    <p:sldId id="347" r:id="rId16"/>
    <p:sldId id="352" r:id="rId17"/>
    <p:sldId id="346" r:id="rId18"/>
    <p:sldId id="345" r:id="rId19"/>
    <p:sldId id="351" r:id="rId20"/>
    <p:sldId id="350" r:id="rId21"/>
    <p:sldId id="257" r:id="rId2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4BE"/>
    <a:srgbClr val="B17D55"/>
    <a:srgbClr val="3B455E"/>
    <a:srgbClr val="808183"/>
    <a:srgbClr val="E2CBBB"/>
    <a:srgbClr val="B77A56"/>
    <a:srgbClr val="FF0000"/>
    <a:srgbClr val="E6E7E8"/>
    <a:srgbClr val="FFFEFF"/>
    <a:srgbClr val="000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76146" autoAdjust="0"/>
  </p:normalViewPr>
  <p:slideViewPr>
    <p:cSldViewPr snapToGrid="0">
      <p:cViewPr varScale="1">
        <p:scale>
          <a:sx n="72" d="100"/>
          <a:sy n="72" d="100"/>
        </p:scale>
        <p:origin x="243" y="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2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2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C348E-1947-42FE-8453-03F39E9B9D6D}" type="datetimeFigureOut">
              <a:rPr lang="en-AU" smtClean="0"/>
              <a:pPr/>
              <a:t>27/08/2019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5D2AD-203A-464E-AAA3-5DAD6BCBF80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549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D2AD-203A-464E-AAA3-5DAD6BCBF809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246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Definition of freelancer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Hands up if you are a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/>
              <a:t>Writer, photographer, designer, copy writer, gardener, cleaner, driver, administration/PA, tutor, consultant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D2AD-203A-464E-AAA3-5DAD6BCBF809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9329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test, but a ‘multi-factor’ test applied on a case by case basis </a:t>
            </a:r>
          </a:p>
          <a:p>
            <a:endParaRPr lang="en-US" dirty="0"/>
          </a:p>
          <a:p>
            <a:r>
              <a:rPr lang="en-US" sz="2000" b="1" dirty="0"/>
              <a:t>Key characteristics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u="sng" dirty="0"/>
              <a:t>Autonomy or control – Decides </a:t>
            </a:r>
            <a:r>
              <a:rPr lang="en-US" sz="1800" i="1" u="sng" dirty="0"/>
              <a:t>how</a:t>
            </a:r>
            <a:r>
              <a:rPr lang="en-US" sz="1800" u="sng" dirty="0"/>
              <a:t> and </a:t>
            </a:r>
            <a:r>
              <a:rPr lang="en-US" sz="1800" i="1" u="sng" dirty="0"/>
              <a:t>when</a:t>
            </a:r>
            <a:r>
              <a:rPr lang="en-US" sz="1800" u="sng" dirty="0"/>
              <a:t> to perform tasks (contractor runs their own business)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Supplies own tools and equipment (e.g. laptop, office supplies, vehicle)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work for others (not-exclusive)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Paid per task or project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Bears commercial risk (profit/loss) and must remedy defects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delegate/subcontract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Tax, super and insurance paid by contractor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No leave entitlements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accept/reject work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Engaged for skill/expertise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Don’t wear the uniform of the principal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D2AD-203A-464E-AAA3-5DAD6BCBF809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257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cheating – Who knows whether Uber drivers are contractors or employees?</a:t>
            </a:r>
          </a:p>
          <a:p>
            <a:endParaRPr lang="en-US" dirty="0"/>
          </a:p>
          <a:p>
            <a:r>
              <a:rPr lang="en-US" dirty="0"/>
              <a:t>In June 2019 The Fair work Ombudsman concluded a 2 year investigation into the relationship of Uber drivers and concluded that Uber drivers </a:t>
            </a:r>
            <a:r>
              <a:rPr lang="en-US" b="1" dirty="0"/>
              <a:t>are independent contractors.  </a:t>
            </a:r>
          </a:p>
          <a:p>
            <a:endParaRPr lang="en-US" b="1" dirty="0"/>
          </a:p>
          <a:p>
            <a:r>
              <a:rPr lang="en-US" b="0" dirty="0"/>
              <a:t>Why: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Uber drivers are not subject to any formal obligation to perform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Drivers control how long they perform work on any given day or week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In 2017 and 2018 to Uber drivers also made unfair dismissal applications in the Fair Work Commission when their engagements with Uber were terminated. The FWC found that: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There was no minimum obligation to be paid for performing work in the service agreements – received a proportion of the fee for each trip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The driver controlled when they logged on and off the app, accepted or refused trips – i.e. no control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Drivers supplied their own vehicle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Drivers were not required to where  a uniform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The Drivers were required to register for GST (as required by the ATO)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Interestingly the business model of </a:t>
            </a:r>
            <a:r>
              <a:rPr lang="en-US" b="0" dirty="0" err="1"/>
              <a:t>Foodora</a:t>
            </a:r>
            <a:r>
              <a:rPr lang="en-US" b="0" dirty="0"/>
              <a:t> was such that its drivers were considered </a:t>
            </a:r>
            <a:r>
              <a:rPr lang="en-US" b="1" dirty="0"/>
              <a:t>employees </a:t>
            </a:r>
            <a:r>
              <a:rPr lang="en-US" b="0" dirty="0"/>
              <a:t>because: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err="1"/>
              <a:t>Foodora</a:t>
            </a:r>
            <a:r>
              <a:rPr lang="en-US" b="0" dirty="0"/>
              <a:t> has control over the start and finish times of engagement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Driver’s performance was monitored  - with consequences for bad performance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Drivers were required to wear a uniform and display the </a:t>
            </a:r>
            <a:r>
              <a:rPr lang="en-US" b="0" dirty="0" err="1"/>
              <a:t>Foodora</a:t>
            </a:r>
            <a:r>
              <a:rPr lang="en-US" b="0" dirty="0"/>
              <a:t> logo on their equipment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 err="1"/>
              <a:t>Foodora</a:t>
            </a:r>
            <a:r>
              <a:rPr lang="en-US" b="0" dirty="0"/>
              <a:t> subsequently pulled itself from the Australian market.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i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i="1" dirty="0"/>
              <a:t>The Gig economy presents varying business models, and no doubt this will not be the last of these cases!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D2AD-203A-464E-AAA3-5DAD6BCBF809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732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/>
              <a:t>To create certainty around the terms and conditions of engagement (e.g. payment)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/>
              <a:t>To set up the engagement (e.g. as that of an independent contractor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/>
              <a:t>To set out your rights (in the event of a dispute)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5D2AD-203A-464E-AAA3-5DAD6BCBF809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77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428"/>
            <a:ext cx="8639175" cy="3566685"/>
          </a:xfrm>
        </p:spPr>
        <p:txBody>
          <a:bodyPr anchor="b"/>
          <a:lstStyle>
            <a:lvl1pPr algn="l">
              <a:defRPr sz="5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5825" y="3640138"/>
            <a:ext cx="8610600" cy="3217862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2443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ny Ban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737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684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900000" y="1832400"/>
            <a:ext cx="5862750" cy="4186800"/>
          </a:xfrm>
        </p:spPr>
        <p:txBody>
          <a:bodyPr/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591425" y="1914525"/>
            <a:ext cx="3686175" cy="4029075"/>
          </a:xfrm>
          <a:solidFill>
            <a:srgbClr val="E6E7E8"/>
          </a:solidFill>
        </p:spPr>
        <p:txBody>
          <a:bodyPr/>
          <a:lstStyle>
            <a:lvl1pPr algn="ctr">
              <a:spcAft>
                <a:spcPts val="0"/>
              </a:spcAft>
              <a:defRPr sz="1800"/>
            </a:lvl1pPr>
          </a:lstStyle>
          <a:p>
            <a:r>
              <a:rPr lang="en-US"/>
              <a:t>Left click the centre</a:t>
            </a:r>
            <a:br>
              <a:rPr lang="en-US"/>
            </a:br>
            <a:r>
              <a:rPr lang="en-US"/>
              <a:t>icon to insert an image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874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8762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404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5825" y="428"/>
            <a:ext cx="10460832" cy="13378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1832768"/>
            <a:ext cx="10446545" cy="4187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0750" y="6306346"/>
            <a:ext cx="8606815" cy="551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rgbClr val="0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Secure Yourself as a Freelancer | 29 August 2019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0875" y="6306346"/>
            <a:ext cx="535782" cy="551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rgbClr val="0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82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4" r:id="rId4"/>
    <p:sldLayoutId id="2147483653" r:id="rId5"/>
    <p:sldLayoutId id="2147483655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 baseline="0">
          <a:solidFill>
            <a:srgbClr val="3B455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100"/>
        </a:spcAft>
        <a:buFontTx/>
        <a:buNone/>
        <a:defRPr sz="35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1000"/>
        </a:lnSpc>
        <a:spcBef>
          <a:spcPts val="0"/>
        </a:spcBef>
        <a:spcAft>
          <a:spcPts val="1000"/>
        </a:spcAft>
        <a:buFontTx/>
        <a:buNone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9388" indent="-179388" algn="l" defTabSz="914400" rtl="0" eaLnBrk="1" latinLnBrk="0" hangingPunct="1">
        <a:lnSpc>
          <a:spcPct val="9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69900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55650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@peerlegal.com.a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804D78-CBEE-41E4-A63C-F763BD86E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02889-2B8C-48E6-A60E-94F61E834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4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5CC6C2F-8D18-4470-A2FF-D103BA94A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B3E727A-C204-4A7B-A9BE-AEA0D97C7E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B77A56"/>
                </a:solidFill>
              </a:rPr>
              <a:t>Secure Yourself as a Freelancer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4999F23-BDA5-4DE2-BCE2-79F2AE63BE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29 August 2019</a:t>
            </a:r>
          </a:p>
          <a:p>
            <a:endParaRPr lang="en-US" dirty="0"/>
          </a:p>
          <a:p>
            <a:r>
              <a:rPr lang="en-US" dirty="0"/>
              <a:t>Peter Moran			Natasha Horvat</a:t>
            </a:r>
          </a:p>
          <a:p>
            <a:r>
              <a:rPr lang="en-US" dirty="0"/>
              <a:t>Principal			Managing Associate</a:t>
            </a:r>
          </a:p>
          <a:p>
            <a:r>
              <a:rPr lang="en-US" dirty="0"/>
              <a:t>Peer Legal			Peer Legal</a:t>
            </a:r>
          </a:p>
        </p:txBody>
      </p:sp>
    </p:spTree>
    <p:extLst>
      <p:ext uri="{BB962C8B-B14F-4D97-AF65-F5344CB8AC3E}">
        <p14:creationId xmlns:p14="http://schemas.microsoft.com/office/powerpoint/2010/main" val="310219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B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254A54-8DF9-41BD-B76B-33EFD15A8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96AD69-8812-49E6-9B44-3444DA872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B455E"/>
                </a:solidFill>
              </a:rPr>
              <a:t>Are you an independent contractor?</a:t>
            </a:r>
          </a:p>
          <a:p>
            <a:pPr marL="514350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B455E"/>
                </a:solidFill>
              </a:rPr>
              <a:t>Your legal obligations are as a freelancer.</a:t>
            </a:r>
          </a:p>
          <a:p>
            <a:pPr marL="514350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B455E"/>
                </a:solidFill>
              </a:rPr>
              <a:t>Should you have a formal contract, and if so, what should it include?</a:t>
            </a:r>
          </a:p>
          <a:p>
            <a:pPr marL="514350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B455E"/>
                </a:solidFill>
              </a:rPr>
              <a:t>Common tips and traps of freelance work.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13C153D-AF79-4596-BB66-00E52DC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0750" y="6306346"/>
            <a:ext cx="8606815" cy="551654"/>
          </a:xfrm>
        </p:spPr>
        <p:txBody>
          <a:bodyPr/>
          <a:lstStyle/>
          <a:p>
            <a:r>
              <a:rPr lang="en-US" dirty="0"/>
              <a:t>Secure Yourself as a Freelancer | 29 August 2019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644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CD1D-3557-4F0A-99A7-318FD67B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an independent contractor?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27466-630D-497E-A65D-27F7C306E0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21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254A54-8DF9-41BD-B76B-33EFD15A8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77A56"/>
                </a:solidFill>
              </a:rPr>
              <a:t>What is a freelancer?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96AD69-8812-49E6-9B44-3444DA872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2" y="1832768"/>
            <a:ext cx="10446545" cy="2386692"/>
          </a:xfrm>
        </p:spPr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Works independently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Is their “own boss”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Has the freedom to accept or reject work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Provides services non-exclusively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Is self-sufficient in terms of the “tools of their trade”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13C153D-AF79-4596-BB66-00E52DC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0750" y="6306346"/>
            <a:ext cx="8606815" cy="551654"/>
          </a:xfrm>
        </p:spPr>
        <p:txBody>
          <a:bodyPr/>
          <a:lstStyle/>
          <a:p>
            <a:r>
              <a:rPr lang="en-US" dirty="0"/>
              <a:t>Secure Yourself as a Freelancer | 29 August 2019</a:t>
            </a:r>
            <a:endParaRPr lang="en-AU" dirty="0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FA0FC8AE-5178-4293-B1E7-743E9F2B33E2}"/>
              </a:ext>
            </a:extLst>
          </p:cNvPr>
          <p:cNvSpPr txBox="1">
            <a:spLocks/>
          </p:cNvSpPr>
          <p:nvPr/>
        </p:nvSpPr>
        <p:spPr>
          <a:xfrm>
            <a:off x="4216189" y="4131325"/>
            <a:ext cx="7417623" cy="15533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3B455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i="1" dirty="0"/>
              <a:t>Lawyers call this an ‘independent contractor’ relationship</a:t>
            </a:r>
          </a:p>
        </p:txBody>
      </p:sp>
    </p:spTree>
    <p:extLst>
      <p:ext uri="{BB962C8B-B14F-4D97-AF65-F5344CB8AC3E}">
        <p14:creationId xmlns:p14="http://schemas.microsoft.com/office/powerpoint/2010/main" val="235008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254A54-8DF9-41BD-B76B-33EFD15A8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77A56"/>
                </a:solidFill>
              </a:rPr>
              <a:t>The independent contractor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96AD69-8812-49E6-9B44-3444DA872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2" y="1531344"/>
            <a:ext cx="11185392" cy="4135915"/>
          </a:xfrm>
        </p:spPr>
        <p:txBody>
          <a:bodyPr/>
          <a:lstStyle/>
          <a:p>
            <a:r>
              <a:rPr lang="en-US" sz="2000" b="1" dirty="0"/>
              <a:t>Key characteristics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u="sng" dirty="0"/>
              <a:t>Autonomy or control – Decides </a:t>
            </a:r>
            <a:r>
              <a:rPr lang="en-US" sz="1800" i="1" u="sng" dirty="0"/>
              <a:t>how</a:t>
            </a:r>
            <a:r>
              <a:rPr lang="en-US" sz="1800" u="sng" dirty="0"/>
              <a:t> and </a:t>
            </a:r>
            <a:r>
              <a:rPr lang="en-US" sz="1800" i="1" u="sng" dirty="0"/>
              <a:t>when</a:t>
            </a:r>
            <a:r>
              <a:rPr lang="en-US" sz="1800" u="sng" dirty="0"/>
              <a:t> to perform tasks (contractor runs their own business)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Supplies own tools and equipment (e.g. laptop, office supplies, vehicle)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work for others (not-exclusive)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Paid per task or project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Bears commercial risk (profit/loss) and must remedy defects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delegate/subcontract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Tax, super and insurance paid by contractor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No leave entitlements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Can accept/reject work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Engaged for skill/expertise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1800" dirty="0"/>
              <a:t>Doesn’t wear the uniform of the principal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514350" lvl="1" indent="-514350"/>
            <a:endParaRPr lang="en-US" sz="1800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13C153D-AF79-4596-BB66-00E52DC8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0750" y="6306346"/>
            <a:ext cx="8606815" cy="551654"/>
          </a:xfrm>
        </p:spPr>
        <p:txBody>
          <a:bodyPr/>
          <a:lstStyle/>
          <a:p>
            <a:r>
              <a:rPr lang="en-US" dirty="0"/>
              <a:t>Secure Yourself as a Freelancer | 29 August 2019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6956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 driving on a city street filled with traffic at night&#10;&#10;Description automatically generated">
            <a:extLst>
              <a:ext uri="{FF2B5EF4-FFF2-40B4-BE49-F238E27FC236}">
                <a16:creationId xmlns:a16="http://schemas.microsoft.com/office/drawing/2014/main" id="{7348E397-E474-4649-A6B5-A2EE891561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6254A54-8DF9-41BD-B76B-33EFD15A8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49" y="1200152"/>
            <a:ext cx="6897171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+mj-lt"/>
                <a:cs typeface="+mj-cs"/>
              </a:rPr>
              <a:t>Practical </a:t>
            </a:r>
            <a:br>
              <a:rPr lang="en-US" sz="54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5400" dirty="0">
                <a:solidFill>
                  <a:srgbClr val="FFFFFF"/>
                </a:solidFill>
                <a:latin typeface="+mj-lt"/>
                <a:cs typeface="+mj-cs"/>
              </a:rPr>
              <a:t>example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54D49EF-1D5D-454F-9150-78A1D72E9E36}"/>
              </a:ext>
            </a:extLst>
          </p:cNvPr>
          <p:cNvSpPr/>
          <p:nvPr/>
        </p:nvSpPr>
        <p:spPr>
          <a:xfrm>
            <a:off x="9019142" y="6534835"/>
            <a:ext cx="327567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Free photo 95109301 © </a:t>
            </a:r>
            <a:r>
              <a:rPr lang="en-US" sz="800" dirty="0" err="1"/>
              <a:t>publicdomainphotographs</a:t>
            </a:r>
            <a:r>
              <a:rPr lang="en-US" sz="800" dirty="0"/>
              <a:t> - Dreamstime.com</a:t>
            </a:r>
          </a:p>
        </p:txBody>
      </p:sp>
    </p:spTree>
    <p:extLst>
      <p:ext uri="{BB962C8B-B14F-4D97-AF65-F5344CB8AC3E}">
        <p14:creationId xmlns:p14="http://schemas.microsoft.com/office/powerpoint/2010/main" val="393830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3929-A632-418D-8C66-09D65816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legal obligations as a freelancer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533B8-BD18-443F-8359-22A8DEBB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208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A0C-9AF8-4A2F-9B61-3CAD1AB5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legal obligations as a freelancer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Register an ABN/ACN (note, you do not have to have a company to be a contractor)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Register a business name (note, you do not have to have a business name to be a contractor)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Register for GST  (if applicable – your annual turnover needs to be more than $75,000)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Think about how you pay yourself super (ie in one lump sum or quarterly, monthly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Obtain insurance (public liability, workers’ compensation, third party, professional indemnity – if required)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Have a good quality independent contractor agreement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Ensure the confidential and proprietary information of your principals are protected (</a:t>
            </a:r>
            <a:r>
              <a:rPr lang="en-US" sz="2000" dirty="0" err="1"/>
              <a:t>eg</a:t>
            </a:r>
            <a:r>
              <a:rPr lang="en-US" sz="2000" dirty="0"/>
              <a:t> good cybersecurity and data protection processes)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Ensure there is clarity around intellectual property rights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AF70E-BE9C-47FA-B752-3ED8F99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789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3929-A632-418D-8C66-09D65816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3B455E"/>
                </a:solidFill>
              </a:rPr>
              <a:t>Should you have a formal contract?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533B8-BD18-443F-8359-22A8DEBB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681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writing implement, stationary, pen&#10;&#10;Description automatically generated">
            <a:extLst>
              <a:ext uri="{FF2B5EF4-FFF2-40B4-BE49-F238E27FC236}">
                <a16:creationId xmlns:a16="http://schemas.microsoft.com/office/drawing/2014/main" id="{75D9E9FE-0F8D-4043-A7D4-257B3B2555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7" b="350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cxnSp>
        <p:nvCxnSpPr>
          <p:cNvPr id="23" name="Straight Connector 19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194" y="1347216"/>
            <a:ext cx="5744685" cy="4726276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Why</a:t>
            </a:r>
            <a:r>
              <a:rPr lang="en-US" sz="3600" dirty="0">
                <a:solidFill>
                  <a:srgbClr val="FFFFFF"/>
                </a:solidFill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FFFFF"/>
              </a:solidFill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0EFBF-9813-4091-BB63-CAA53734E3F1}"/>
              </a:ext>
            </a:extLst>
          </p:cNvPr>
          <p:cNvSpPr/>
          <p:nvPr/>
        </p:nvSpPr>
        <p:spPr>
          <a:xfrm>
            <a:off x="8864905" y="6642555"/>
            <a:ext cx="454262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Free photo 88327903 © </a:t>
            </a:r>
            <a:r>
              <a:rPr lang="en-US" sz="800" dirty="0" err="1"/>
              <a:t>creativecommonsstockphotos</a:t>
            </a:r>
            <a:r>
              <a:rPr lang="en-US" sz="800" dirty="0"/>
              <a:t> - Dreamstime.com</a:t>
            </a:r>
          </a:p>
        </p:txBody>
      </p:sp>
    </p:spTree>
    <p:extLst>
      <p:ext uri="{BB962C8B-B14F-4D97-AF65-F5344CB8AC3E}">
        <p14:creationId xmlns:p14="http://schemas.microsoft.com/office/powerpoint/2010/main" val="3344963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A0C-9AF8-4A2F-9B61-3CAD1AB5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 essentials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7" y="1502262"/>
            <a:ext cx="10446545" cy="418703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In writing (keep a signed copy)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Relationship is that of independent contractor and principal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Payment terms are clear (invoicing arrangements)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Key deliverable dates (e.g. project start/end)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Tasks are clearly defined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 err="1"/>
              <a:t>Minimises</a:t>
            </a:r>
            <a:r>
              <a:rPr lang="en-US" sz="2400" dirty="0"/>
              <a:t> liability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Clarifies who owns intellectual property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>
              <a:highlight>
                <a:srgbClr val="FFFF00"/>
              </a:highlight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AF70E-BE9C-47FA-B752-3ED8F99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2243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A0C-9AF8-4A2F-9B61-3CAD1AB5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 essentials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7" y="1502262"/>
            <a:ext cx="10446545" cy="418703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Dispute resolution methods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Termination clause (fair and reasonable and ensures payment of outstanding fees)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Allow charging of interest for over-due payments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Allow the ability cease providing services in the event of non-payment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Allows you discretion as to hours of work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Allows you to perform work for other businesses (no restraint of trade)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>
              <a:highlight>
                <a:srgbClr val="FFFF00"/>
              </a:highlight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AF70E-BE9C-47FA-B752-3ED8F99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0191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3929-A632-418D-8C66-09D65816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3B455E"/>
                </a:solidFill>
              </a:rPr>
              <a:t>Tips and traps of freelance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533B8-BD18-443F-8359-22A8DEBB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2064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A0C-9AF8-4A2F-9B61-3CAD1AB5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Work is unpredictable: plan for fluctuations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 self disciplined and organised – schedule your day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Create a budget of business expenses to ensure you’re not running at a loss – keep overheads 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Look after your health and wellbeing – freelancers often work alone (is co-working space an option)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Get advice from a trusted adviser (ideally an accountant and a lawyer) about how to structure: ie whether to be a sole trader/company, super, tax, contract </a:t>
            </a:r>
            <a:r>
              <a:rPr lang="en-US" sz="2400" dirty="0" err="1"/>
              <a:t>orm</a:t>
            </a:r>
            <a:r>
              <a:rPr lang="en-US" sz="2400" dirty="0"/>
              <a:t> </a:t>
            </a:r>
            <a:r>
              <a:rPr lang="en-US" sz="2400" dirty="0" err="1"/>
              <a:t>etc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 mindful of the politics of your principals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 a good communicator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AF70E-BE9C-47FA-B752-3ED8F99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9214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A0C-9AF8-4A2F-9B61-3CAD1AB5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3DA0-FC87-4D56-AE71-27925EAB9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Having conflicts of interests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Not keeping records of payments/invoices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Becoming too reliant on one single client for work (ie you may as well be an employee)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 face-time with clients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Not taking holidays or disappearing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Not being able to leverage your goodwill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Accidentally moving from a contractor to an employee relationship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AF70E-BE9C-47FA-B752-3ED8F994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2807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5CC6C2F-8D18-4470-A2FF-D103BA94A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B3E727A-C204-4A7B-A9BE-AEA0D97C7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825" y="974122"/>
            <a:ext cx="5356263" cy="845947"/>
          </a:xfrm>
        </p:spPr>
        <p:txBody>
          <a:bodyPr/>
          <a:lstStyle/>
          <a:p>
            <a:r>
              <a:rPr lang="en-US" sz="4400" dirty="0">
                <a:solidFill>
                  <a:srgbClr val="B77A56"/>
                </a:solidFill>
              </a:rPr>
              <a:t>Contact Peer Legal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4999F23-BDA5-4DE2-BCE2-79F2AE63BE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Peter Moran			Natasha Horvat</a:t>
            </a:r>
          </a:p>
          <a:p>
            <a:r>
              <a:rPr lang="en-US" dirty="0"/>
              <a:t>Principal			Managing Associate</a:t>
            </a:r>
          </a:p>
          <a:p>
            <a:r>
              <a:rPr lang="en-US" dirty="0"/>
              <a:t>Peer Legal			Peer Legal</a:t>
            </a:r>
          </a:p>
          <a:p>
            <a:r>
              <a:rPr lang="en-US" dirty="0">
                <a:hlinkClick r:id="rId3"/>
              </a:rPr>
              <a:t>peter@peerlegal.com.au</a:t>
            </a:r>
            <a:r>
              <a:rPr lang="en-US" dirty="0"/>
              <a:t>	natasha.horvat@peerlegal.com.au</a:t>
            </a:r>
          </a:p>
        </p:txBody>
      </p:sp>
    </p:spTree>
    <p:extLst>
      <p:ext uri="{BB962C8B-B14F-4D97-AF65-F5344CB8AC3E}">
        <p14:creationId xmlns:p14="http://schemas.microsoft.com/office/powerpoint/2010/main" val="2327410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6660DB2-3C49-46C9-B24F-2D522BE71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19C208-1031-4695-BA79-728AE25886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Secure Yourself as a Freelancer | 29 August 2019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9069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ortonGledHill">
      <a:dk1>
        <a:sysClr val="windowText" lastClr="000000"/>
      </a:dk1>
      <a:lt1>
        <a:sysClr val="window" lastClr="FFFFFF"/>
      </a:lt1>
      <a:dk2>
        <a:srgbClr val="44546A"/>
      </a:dk2>
      <a:lt2>
        <a:srgbClr val="77797B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2DAFA5"/>
      </a:accent6>
      <a:hlink>
        <a:srgbClr val="939598"/>
      </a:hlink>
      <a:folHlink>
        <a:srgbClr val="44556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FCE752881E2C47B692DB9D6831BD2A" ma:contentTypeVersion="2" ma:contentTypeDescription="Create a new document." ma:contentTypeScope="" ma:versionID="ff57e89f5cf7917b8df403420b29fb09">
  <xsd:schema xmlns:xsd="http://www.w3.org/2001/XMLSchema" xmlns:xs="http://www.w3.org/2001/XMLSchema" xmlns:p="http://schemas.microsoft.com/office/2006/metadata/properties" xmlns:ns3="9a95d70e-e2f3-45ff-8c2d-88f798b4cc82" targetNamespace="http://schemas.microsoft.com/office/2006/metadata/properties" ma:root="true" ma:fieldsID="8d41b9a25f677ff6382d412e8f41381c" ns3:_="">
    <xsd:import namespace="9a95d70e-e2f3-45ff-8c2d-88f798b4cc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5d70e-e2f3-45ff-8c2d-88f798b4cc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D59D26-5146-4430-81BD-E30E8D5EC3BC}">
  <ds:schemaRefs>
    <ds:schemaRef ds:uri="9a95d70e-e2f3-45ff-8c2d-88f798b4cc82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5A38293-D644-46E6-8C9F-897055168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9A4705-D516-4A31-87B7-BC9AC44E1A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95d70e-e2f3-45ff-8c2d-88f798b4cc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1218</Words>
  <Application>Microsoft Office PowerPoint</Application>
  <PresentationFormat>Widescreen</PresentationFormat>
  <Paragraphs>157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PowerPoint Presentation</vt:lpstr>
      <vt:lpstr>Secure Yourself as a Freelancer</vt:lpstr>
      <vt:lpstr>Outline</vt:lpstr>
      <vt:lpstr>Are you an independent contractor?</vt:lpstr>
      <vt:lpstr>What is a freelancer?</vt:lpstr>
      <vt:lpstr>The independent contractor</vt:lpstr>
      <vt:lpstr>Practical  example</vt:lpstr>
      <vt:lpstr>Your legal obligations as a freelancer</vt:lpstr>
      <vt:lpstr>Your legal obligations as a freelancer</vt:lpstr>
      <vt:lpstr>Should you have a formal contract?</vt:lpstr>
      <vt:lpstr>PowerPoint Presentation</vt:lpstr>
      <vt:lpstr>Contract essentials</vt:lpstr>
      <vt:lpstr>Contract essentials</vt:lpstr>
      <vt:lpstr>Tips and traps of freelance work</vt:lpstr>
      <vt:lpstr>Tips</vt:lpstr>
      <vt:lpstr>Traps</vt:lpstr>
      <vt:lpstr>Contact Peer Legal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Horvat</dc:creator>
  <cp:lastModifiedBy>Peter Moran</cp:lastModifiedBy>
  <cp:revision>10</cp:revision>
  <dcterms:created xsi:type="dcterms:W3CDTF">2019-08-25T04:03:43Z</dcterms:created>
  <dcterms:modified xsi:type="dcterms:W3CDTF">2019-08-26T23:58:56Z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0x010100E2FCE752881E2C47B692DB9D6831BD2A</vt:lpwstr>
  </property>
</Properties>
</file>