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3"/>
  </p:notesMasterIdLst>
  <p:sldIdLst>
    <p:sldId id="334" r:id="rId5"/>
    <p:sldId id="294" r:id="rId6"/>
    <p:sldId id="352" r:id="rId7"/>
    <p:sldId id="358" r:id="rId8"/>
    <p:sldId id="357" r:id="rId9"/>
    <p:sldId id="359" r:id="rId10"/>
    <p:sldId id="338" r:id="rId11"/>
    <p:sldId id="339" r:id="rId12"/>
    <p:sldId id="342" r:id="rId13"/>
    <p:sldId id="343" r:id="rId14"/>
    <p:sldId id="344" r:id="rId15"/>
    <p:sldId id="345" r:id="rId16"/>
    <p:sldId id="346" r:id="rId17"/>
    <p:sldId id="360" r:id="rId18"/>
    <p:sldId id="349" r:id="rId19"/>
    <p:sldId id="354" r:id="rId20"/>
    <p:sldId id="335" r:id="rId21"/>
    <p:sldId id="351" r:id="rId22"/>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7A56"/>
    <a:srgbClr val="3B455E"/>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59" autoAdjust="0"/>
  </p:normalViewPr>
  <p:slideViewPr>
    <p:cSldViewPr snapToGrid="0">
      <p:cViewPr>
        <p:scale>
          <a:sx n="86" d="100"/>
          <a:sy n="86" d="100"/>
        </p:scale>
        <p:origin x="48" y="450"/>
      </p:cViewPr>
      <p:guideLst>
        <p:guide orient="horz" pos="2160"/>
        <p:guide pos="3840"/>
      </p:guideLst>
    </p:cSldViewPr>
  </p:slideViewPr>
  <p:outlineViewPr>
    <p:cViewPr>
      <p:scale>
        <a:sx n="33" d="100"/>
        <a:sy n="33" d="100"/>
      </p:scale>
      <p:origin x="0" y="1026"/>
    </p:cViewPr>
  </p:outlineViewPr>
  <p:notesTextViewPr>
    <p:cViewPr>
      <p:scale>
        <a:sx n="3" d="2"/>
        <a:sy n="3" d="2"/>
      </p:scale>
      <p:origin x="0" y="0"/>
    </p:cViewPr>
  </p:notesTextViewPr>
  <p:sorterViewPr>
    <p:cViewPr>
      <p:scale>
        <a:sx n="100" d="100"/>
        <a:sy n="100" d="100"/>
      </p:scale>
      <p:origin x="0" y="25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3B9330-5ABD-440D-8D84-0146C9F293A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825A39A-AECB-4A01-AD80-4B6AFEC4BA4B}">
      <dgm:prSet/>
      <dgm:spPr/>
      <dgm:t>
        <a:bodyPr/>
        <a:lstStyle/>
        <a:p>
          <a:r>
            <a:rPr lang="en-AU" dirty="0" err="1"/>
            <a:t>NewLaw</a:t>
          </a:r>
          <a:r>
            <a:rPr lang="en-AU" dirty="0"/>
            <a:t> is a broad church of businesses providing alternative services using different business models in the legal services industry.</a:t>
          </a:r>
          <a:endParaRPr lang="en-US" dirty="0"/>
        </a:p>
      </dgm:t>
    </dgm:pt>
    <dgm:pt modelId="{6CB0DAF5-1177-4407-98FD-3F5E13E3E710}" type="parTrans" cxnId="{BC9EB41C-A1BA-4C66-8D38-4973E14F9A50}">
      <dgm:prSet/>
      <dgm:spPr/>
      <dgm:t>
        <a:bodyPr/>
        <a:lstStyle/>
        <a:p>
          <a:endParaRPr lang="en-US"/>
        </a:p>
      </dgm:t>
    </dgm:pt>
    <dgm:pt modelId="{8572EAB6-F4E6-4355-8B6D-9CCD7B8858C4}" type="sibTrans" cxnId="{BC9EB41C-A1BA-4C66-8D38-4973E14F9A50}">
      <dgm:prSet/>
      <dgm:spPr/>
      <dgm:t>
        <a:bodyPr/>
        <a:lstStyle/>
        <a:p>
          <a:endParaRPr lang="en-US"/>
        </a:p>
      </dgm:t>
    </dgm:pt>
    <dgm:pt modelId="{F327CA11-2BE5-4592-9D40-4D4C69C52A49}">
      <dgm:prSet/>
      <dgm:spPr/>
      <dgm:t>
        <a:bodyPr/>
        <a:lstStyle/>
        <a:p>
          <a:r>
            <a:rPr lang="en-AU"/>
            <a:t>The NewLaw tipping point – Eric Chin, June 2016</a:t>
          </a:r>
          <a:endParaRPr lang="en-US"/>
        </a:p>
      </dgm:t>
    </dgm:pt>
    <dgm:pt modelId="{6892215F-F4D0-4295-ACAD-6767687AE2F8}" type="parTrans" cxnId="{C2CB7B1A-ECEE-452F-ABBE-4DD94BAFA01A}">
      <dgm:prSet/>
      <dgm:spPr/>
      <dgm:t>
        <a:bodyPr/>
        <a:lstStyle/>
        <a:p>
          <a:endParaRPr lang="en-US"/>
        </a:p>
      </dgm:t>
    </dgm:pt>
    <dgm:pt modelId="{31F70087-FC9E-476A-8452-B70954D9375A}" type="sibTrans" cxnId="{C2CB7B1A-ECEE-452F-ABBE-4DD94BAFA01A}">
      <dgm:prSet/>
      <dgm:spPr/>
      <dgm:t>
        <a:bodyPr/>
        <a:lstStyle/>
        <a:p>
          <a:endParaRPr lang="en-US"/>
        </a:p>
      </dgm:t>
    </dgm:pt>
    <dgm:pt modelId="{3151B6FC-EB54-4DD7-A869-376BA00394B6}" type="pres">
      <dgm:prSet presAssocID="{613B9330-5ABD-440D-8D84-0146C9F293AD}" presName="root" presStyleCnt="0">
        <dgm:presLayoutVars>
          <dgm:dir/>
          <dgm:resizeHandles val="exact"/>
        </dgm:presLayoutVars>
      </dgm:prSet>
      <dgm:spPr/>
    </dgm:pt>
    <dgm:pt modelId="{A65D1AA5-57B0-4774-B28C-DCFF6601E2B3}" type="pres">
      <dgm:prSet presAssocID="{6825A39A-AECB-4A01-AD80-4B6AFEC4BA4B}" presName="compNode" presStyleCnt="0"/>
      <dgm:spPr/>
    </dgm:pt>
    <dgm:pt modelId="{109C4080-F466-4700-8606-A4A5104A1A43}" type="pres">
      <dgm:prSet presAssocID="{6825A39A-AECB-4A01-AD80-4B6AFEC4BA4B}" presName="bgRect" presStyleLbl="bgShp" presStyleIdx="0" presStyleCnt="2"/>
      <dgm:spPr/>
    </dgm:pt>
    <dgm:pt modelId="{E584B332-200E-4007-B59C-30BA8343F3BD}" type="pres">
      <dgm:prSet presAssocID="{6825A39A-AECB-4A01-AD80-4B6AFEC4BA4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0DC39CE5-6E61-4231-8C4A-5CA5C6D3147D}" type="pres">
      <dgm:prSet presAssocID="{6825A39A-AECB-4A01-AD80-4B6AFEC4BA4B}" presName="spaceRect" presStyleCnt="0"/>
      <dgm:spPr/>
    </dgm:pt>
    <dgm:pt modelId="{31CD50D4-2F0A-41FB-B71D-BF3C04D009A2}" type="pres">
      <dgm:prSet presAssocID="{6825A39A-AECB-4A01-AD80-4B6AFEC4BA4B}" presName="parTx" presStyleLbl="revTx" presStyleIdx="0" presStyleCnt="2">
        <dgm:presLayoutVars>
          <dgm:chMax val="0"/>
          <dgm:chPref val="0"/>
        </dgm:presLayoutVars>
      </dgm:prSet>
      <dgm:spPr/>
    </dgm:pt>
    <dgm:pt modelId="{579264A2-E17E-4463-A091-BD8258D8A245}" type="pres">
      <dgm:prSet presAssocID="{8572EAB6-F4E6-4355-8B6D-9CCD7B8858C4}" presName="sibTrans" presStyleCnt="0"/>
      <dgm:spPr/>
    </dgm:pt>
    <dgm:pt modelId="{E11CF2A7-86B2-4DE0-8009-37F7870933FF}" type="pres">
      <dgm:prSet presAssocID="{F327CA11-2BE5-4592-9D40-4D4C69C52A49}" presName="compNode" presStyleCnt="0"/>
      <dgm:spPr/>
    </dgm:pt>
    <dgm:pt modelId="{A5EB2246-47D0-4A22-AF91-91427CBD716B}" type="pres">
      <dgm:prSet presAssocID="{F327CA11-2BE5-4592-9D40-4D4C69C52A49}" presName="bgRect" presStyleLbl="bgShp" presStyleIdx="1" presStyleCnt="2"/>
      <dgm:spPr/>
    </dgm:pt>
    <dgm:pt modelId="{2FE0CA83-623C-4A75-98A4-68EE85AFCE54}" type="pres">
      <dgm:prSet presAssocID="{F327CA11-2BE5-4592-9D40-4D4C69C52A4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prechaun Hat"/>
        </a:ext>
      </dgm:extLst>
    </dgm:pt>
    <dgm:pt modelId="{27425E4F-AA8F-492E-9023-A470DF64D4CB}" type="pres">
      <dgm:prSet presAssocID="{F327CA11-2BE5-4592-9D40-4D4C69C52A49}" presName="spaceRect" presStyleCnt="0"/>
      <dgm:spPr/>
    </dgm:pt>
    <dgm:pt modelId="{ED07D2F1-1250-472F-86EE-1CDD29E622A1}" type="pres">
      <dgm:prSet presAssocID="{F327CA11-2BE5-4592-9D40-4D4C69C52A49}" presName="parTx" presStyleLbl="revTx" presStyleIdx="1" presStyleCnt="2">
        <dgm:presLayoutVars>
          <dgm:chMax val="0"/>
          <dgm:chPref val="0"/>
        </dgm:presLayoutVars>
      </dgm:prSet>
      <dgm:spPr/>
    </dgm:pt>
  </dgm:ptLst>
  <dgm:cxnLst>
    <dgm:cxn modelId="{C2CB7B1A-ECEE-452F-ABBE-4DD94BAFA01A}" srcId="{613B9330-5ABD-440D-8D84-0146C9F293AD}" destId="{F327CA11-2BE5-4592-9D40-4D4C69C52A49}" srcOrd="1" destOrd="0" parTransId="{6892215F-F4D0-4295-ACAD-6767687AE2F8}" sibTransId="{31F70087-FC9E-476A-8452-B70954D9375A}"/>
    <dgm:cxn modelId="{BC9EB41C-A1BA-4C66-8D38-4973E14F9A50}" srcId="{613B9330-5ABD-440D-8D84-0146C9F293AD}" destId="{6825A39A-AECB-4A01-AD80-4B6AFEC4BA4B}" srcOrd="0" destOrd="0" parTransId="{6CB0DAF5-1177-4407-98FD-3F5E13E3E710}" sibTransId="{8572EAB6-F4E6-4355-8B6D-9CCD7B8858C4}"/>
    <dgm:cxn modelId="{543B2623-63F5-4563-A4CF-C92678E525B2}" type="presOf" srcId="{F327CA11-2BE5-4592-9D40-4D4C69C52A49}" destId="{ED07D2F1-1250-472F-86EE-1CDD29E622A1}" srcOrd="0" destOrd="0" presId="urn:microsoft.com/office/officeart/2018/2/layout/IconVerticalSolidList"/>
    <dgm:cxn modelId="{6D388988-3160-4E16-AC87-BFEE17AEE84D}" type="presOf" srcId="{6825A39A-AECB-4A01-AD80-4B6AFEC4BA4B}" destId="{31CD50D4-2F0A-41FB-B71D-BF3C04D009A2}" srcOrd="0" destOrd="0" presId="urn:microsoft.com/office/officeart/2018/2/layout/IconVerticalSolidList"/>
    <dgm:cxn modelId="{5898AFC2-7EEF-4B47-AFEA-E526B4550F8D}" type="presOf" srcId="{613B9330-5ABD-440D-8D84-0146C9F293AD}" destId="{3151B6FC-EB54-4DD7-A869-376BA00394B6}" srcOrd="0" destOrd="0" presId="urn:microsoft.com/office/officeart/2018/2/layout/IconVerticalSolidList"/>
    <dgm:cxn modelId="{36389D0A-B8C5-4165-9DF5-ADB1860F18AC}" type="presParOf" srcId="{3151B6FC-EB54-4DD7-A869-376BA00394B6}" destId="{A65D1AA5-57B0-4774-B28C-DCFF6601E2B3}" srcOrd="0" destOrd="0" presId="urn:microsoft.com/office/officeart/2018/2/layout/IconVerticalSolidList"/>
    <dgm:cxn modelId="{2E8A66CA-18D0-4722-85AC-3690ABBCE77D}" type="presParOf" srcId="{A65D1AA5-57B0-4774-B28C-DCFF6601E2B3}" destId="{109C4080-F466-4700-8606-A4A5104A1A43}" srcOrd="0" destOrd="0" presId="urn:microsoft.com/office/officeart/2018/2/layout/IconVerticalSolidList"/>
    <dgm:cxn modelId="{E0A9FE8C-C7F1-4F53-AF51-C39D8470A8C6}" type="presParOf" srcId="{A65D1AA5-57B0-4774-B28C-DCFF6601E2B3}" destId="{E584B332-200E-4007-B59C-30BA8343F3BD}" srcOrd="1" destOrd="0" presId="urn:microsoft.com/office/officeart/2018/2/layout/IconVerticalSolidList"/>
    <dgm:cxn modelId="{851ED5B7-5635-4D50-A1D7-500F8D546699}" type="presParOf" srcId="{A65D1AA5-57B0-4774-B28C-DCFF6601E2B3}" destId="{0DC39CE5-6E61-4231-8C4A-5CA5C6D3147D}" srcOrd="2" destOrd="0" presId="urn:microsoft.com/office/officeart/2018/2/layout/IconVerticalSolidList"/>
    <dgm:cxn modelId="{369A944D-1F80-43CC-A223-71215B65D3D6}" type="presParOf" srcId="{A65D1AA5-57B0-4774-B28C-DCFF6601E2B3}" destId="{31CD50D4-2F0A-41FB-B71D-BF3C04D009A2}" srcOrd="3" destOrd="0" presId="urn:microsoft.com/office/officeart/2018/2/layout/IconVerticalSolidList"/>
    <dgm:cxn modelId="{3B1F43AF-B388-466F-9020-EED2B2268CFD}" type="presParOf" srcId="{3151B6FC-EB54-4DD7-A869-376BA00394B6}" destId="{579264A2-E17E-4463-A091-BD8258D8A245}" srcOrd="1" destOrd="0" presId="urn:microsoft.com/office/officeart/2018/2/layout/IconVerticalSolidList"/>
    <dgm:cxn modelId="{224EE89F-90C7-4BC3-AFFE-070EA0B3C204}" type="presParOf" srcId="{3151B6FC-EB54-4DD7-A869-376BA00394B6}" destId="{E11CF2A7-86B2-4DE0-8009-37F7870933FF}" srcOrd="2" destOrd="0" presId="urn:microsoft.com/office/officeart/2018/2/layout/IconVerticalSolidList"/>
    <dgm:cxn modelId="{CDF5F74B-6721-46A0-81BC-B6270EA4B641}" type="presParOf" srcId="{E11CF2A7-86B2-4DE0-8009-37F7870933FF}" destId="{A5EB2246-47D0-4A22-AF91-91427CBD716B}" srcOrd="0" destOrd="0" presId="urn:microsoft.com/office/officeart/2018/2/layout/IconVerticalSolidList"/>
    <dgm:cxn modelId="{232D129B-31A9-4F4F-807C-B2F02A6205E2}" type="presParOf" srcId="{E11CF2A7-86B2-4DE0-8009-37F7870933FF}" destId="{2FE0CA83-623C-4A75-98A4-68EE85AFCE54}" srcOrd="1" destOrd="0" presId="urn:microsoft.com/office/officeart/2018/2/layout/IconVerticalSolidList"/>
    <dgm:cxn modelId="{D4579359-EC2A-4FF4-9DA1-41121B29C2F5}" type="presParOf" srcId="{E11CF2A7-86B2-4DE0-8009-37F7870933FF}" destId="{27425E4F-AA8F-492E-9023-A470DF64D4CB}" srcOrd="2" destOrd="0" presId="urn:microsoft.com/office/officeart/2018/2/layout/IconVerticalSolidList"/>
    <dgm:cxn modelId="{30D15C99-592E-46B1-B4BC-C4007649F660}" type="presParOf" srcId="{E11CF2A7-86B2-4DE0-8009-37F7870933FF}" destId="{ED07D2F1-1250-472F-86EE-1CDD29E622A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976A81-F6D1-4FC0-BC29-0461BE0D419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4588AA9-6CF4-4C19-A240-41FC0B474DDB}">
      <dgm:prSet/>
      <dgm:spPr/>
      <dgm:t>
        <a:bodyPr/>
        <a:lstStyle/>
        <a:p>
          <a:r>
            <a:rPr lang="en-AU"/>
            <a:t>A club - “a tier two, full-service firm of individual practitioners who enjoy each other's company. It is a nice, collegiate, shared-office environment where partners enjoy a relatively high degree of autonomy and welcome the occasional cross-selling opportunity.”</a:t>
          </a:r>
          <a:endParaRPr lang="en-US"/>
        </a:p>
      </dgm:t>
    </dgm:pt>
    <dgm:pt modelId="{14E6EDBC-80BD-439B-8A13-4F5C0E13FEBC}" type="parTrans" cxnId="{B5D239CA-02DE-458B-A69F-E26D16FC5734}">
      <dgm:prSet/>
      <dgm:spPr/>
      <dgm:t>
        <a:bodyPr/>
        <a:lstStyle/>
        <a:p>
          <a:endParaRPr lang="en-US"/>
        </a:p>
      </dgm:t>
    </dgm:pt>
    <dgm:pt modelId="{41C7C83F-347F-4314-839C-261F829E7BC4}" type="sibTrans" cxnId="{B5D239CA-02DE-458B-A69F-E26D16FC5734}">
      <dgm:prSet/>
      <dgm:spPr/>
      <dgm:t>
        <a:bodyPr/>
        <a:lstStyle/>
        <a:p>
          <a:endParaRPr lang="en-US"/>
        </a:p>
      </dgm:t>
    </dgm:pt>
    <dgm:pt modelId="{BED83B56-A083-495F-9E60-81034504AFD0}">
      <dgm:prSet/>
      <dgm:spPr/>
      <dgm:t>
        <a:bodyPr/>
        <a:lstStyle/>
        <a:p>
          <a:r>
            <a:rPr lang="en-AU"/>
            <a:t>“The club, as a business model, is about to die.”</a:t>
          </a:r>
          <a:endParaRPr lang="en-US"/>
        </a:p>
      </dgm:t>
    </dgm:pt>
    <dgm:pt modelId="{5140FAA0-5BCC-4098-80EA-95E71953AB79}" type="parTrans" cxnId="{E70A02FC-BECA-49DA-8F25-E60B757FADDB}">
      <dgm:prSet/>
      <dgm:spPr/>
      <dgm:t>
        <a:bodyPr/>
        <a:lstStyle/>
        <a:p>
          <a:endParaRPr lang="en-US"/>
        </a:p>
      </dgm:t>
    </dgm:pt>
    <dgm:pt modelId="{F634562B-27D5-4310-88FC-8E85D1ADD3D8}" type="sibTrans" cxnId="{E70A02FC-BECA-49DA-8F25-E60B757FADDB}">
      <dgm:prSet/>
      <dgm:spPr/>
      <dgm:t>
        <a:bodyPr/>
        <a:lstStyle/>
        <a:p>
          <a:endParaRPr lang="en-US"/>
        </a:p>
      </dgm:t>
    </dgm:pt>
    <dgm:pt modelId="{20CD63DD-D77E-4483-8D72-646B4C8F8489}">
      <dgm:prSet/>
      <dgm:spPr/>
      <dgm:t>
        <a:bodyPr/>
        <a:lstStyle/>
        <a:p>
          <a:r>
            <a:rPr lang="en-US"/>
            <a:t>Joel Barolsky – Australian Financial Review - </a:t>
          </a:r>
          <a:r>
            <a:rPr lang="en-AU"/>
            <a:t>Jun 21, 2018 </a:t>
          </a:r>
          <a:br>
            <a:rPr lang="en-US"/>
          </a:br>
          <a:endParaRPr lang="en-US"/>
        </a:p>
      </dgm:t>
    </dgm:pt>
    <dgm:pt modelId="{E67842E1-632E-4FE5-95C8-68313D50A232}" type="parTrans" cxnId="{25295684-0B30-46B7-B3E9-16892310C302}">
      <dgm:prSet/>
      <dgm:spPr/>
      <dgm:t>
        <a:bodyPr/>
        <a:lstStyle/>
        <a:p>
          <a:endParaRPr lang="en-US"/>
        </a:p>
      </dgm:t>
    </dgm:pt>
    <dgm:pt modelId="{3C6EDADF-1F66-4D60-B788-043752E10770}" type="sibTrans" cxnId="{25295684-0B30-46B7-B3E9-16892310C302}">
      <dgm:prSet/>
      <dgm:spPr/>
      <dgm:t>
        <a:bodyPr/>
        <a:lstStyle/>
        <a:p>
          <a:endParaRPr lang="en-US"/>
        </a:p>
      </dgm:t>
    </dgm:pt>
    <dgm:pt modelId="{1265DA07-76DE-40C4-A15A-5D9C90261D51}" type="pres">
      <dgm:prSet presAssocID="{80976A81-F6D1-4FC0-BC29-0461BE0D419A}" presName="linear" presStyleCnt="0">
        <dgm:presLayoutVars>
          <dgm:animLvl val="lvl"/>
          <dgm:resizeHandles val="exact"/>
        </dgm:presLayoutVars>
      </dgm:prSet>
      <dgm:spPr/>
    </dgm:pt>
    <dgm:pt modelId="{21262EA5-A128-4280-871C-478177F659F1}" type="pres">
      <dgm:prSet presAssocID="{24588AA9-6CF4-4C19-A240-41FC0B474DDB}" presName="parentText" presStyleLbl="node1" presStyleIdx="0" presStyleCnt="3">
        <dgm:presLayoutVars>
          <dgm:chMax val="0"/>
          <dgm:bulletEnabled val="1"/>
        </dgm:presLayoutVars>
      </dgm:prSet>
      <dgm:spPr/>
    </dgm:pt>
    <dgm:pt modelId="{C4D47580-92DB-4BC9-B2B6-ECCF37CDA526}" type="pres">
      <dgm:prSet presAssocID="{41C7C83F-347F-4314-839C-261F829E7BC4}" presName="spacer" presStyleCnt="0"/>
      <dgm:spPr/>
    </dgm:pt>
    <dgm:pt modelId="{D479BD21-FCA8-4AB4-A0AC-488DB0525BC4}" type="pres">
      <dgm:prSet presAssocID="{BED83B56-A083-495F-9E60-81034504AFD0}" presName="parentText" presStyleLbl="node1" presStyleIdx="1" presStyleCnt="3">
        <dgm:presLayoutVars>
          <dgm:chMax val="0"/>
          <dgm:bulletEnabled val="1"/>
        </dgm:presLayoutVars>
      </dgm:prSet>
      <dgm:spPr/>
    </dgm:pt>
    <dgm:pt modelId="{BC3F2343-2755-428E-8011-DE7151FBB7F4}" type="pres">
      <dgm:prSet presAssocID="{F634562B-27D5-4310-88FC-8E85D1ADD3D8}" presName="spacer" presStyleCnt="0"/>
      <dgm:spPr/>
    </dgm:pt>
    <dgm:pt modelId="{151E4993-6F6D-4162-925A-5C7E0F228BB1}" type="pres">
      <dgm:prSet presAssocID="{20CD63DD-D77E-4483-8D72-646B4C8F8489}" presName="parentText" presStyleLbl="node1" presStyleIdx="2" presStyleCnt="3">
        <dgm:presLayoutVars>
          <dgm:chMax val="0"/>
          <dgm:bulletEnabled val="1"/>
        </dgm:presLayoutVars>
      </dgm:prSet>
      <dgm:spPr/>
    </dgm:pt>
  </dgm:ptLst>
  <dgm:cxnLst>
    <dgm:cxn modelId="{824EC22C-9EA5-46D2-8F26-6839EE79C1D4}" type="presOf" srcId="{80976A81-F6D1-4FC0-BC29-0461BE0D419A}" destId="{1265DA07-76DE-40C4-A15A-5D9C90261D51}" srcOrd="0" destOrd="0" presId="urn:microsoft.com/office/officeart/2005/8/layout/vList2"/>
    <dgm:cxn modelId="{72B09F2D-56B7-4986-8B0F-6A07AACF6640}" type="presOf" srcId="{BED83B56-A083-495F-9E60-81034504AFD0}" destId="{D479BD21-FCA8-4AB4-A0AC-488DB0525BC4}" srcOrd="0" destOrd="0" presId="urn:microsoft.com/office/officeart/2005/8/layout/vList2"/>
    <dgm:cxn modelId="{C93AEE79-3821-4625-892B-591827F7EEEC}" type="presOf" srcId="{20CD63DD-D77E-4483-8D72-646B4C8F8489}" destId="{151E4993-6F6D-4162-925A-5C7E0F228BB1}" srcOrd="0" destOrd="0" presId="urn:microsoft.com/office/officeart/2005/8/layout/vList2"/>
    <dgm:cxn modelId="{25295684-0B30-46B7-B3E9-16892310C302}" srcId="{80976A81-F6D1-4FC0-BC29-0461BE0D419A}" destId="{20CD63DD-D77E-4483-8D72-646B4C8F8489}" srcOrd="2" destOrd="0" parTransId="{E67842E1-632E-4FE5-95C8-68313D50A232}" sibTransId="{3C6EDADF-1F66-4D60-B788-043752E10770}"/>
    <dgm:cxn modelId="{B5D239CA-02DE-458B-A69F-E26D16FC5734}" srcId="{80976A81-F6D1-4FC0-BC29-0461BE0D419A}" destId="{24588AA9-6CF4-4C19-A240-41FC0B474DDB}" srcOrd="0" destOrd="0" parTransId="{14E6EDBC-80BD-439B-8A13-4F5C0E13FEBC}" sibTransId="{41C7C83F-347F-4314-839C-261F829E7BC4}"/>
    <dgm:cxn modelId="{E70A02FC-BECA-49DA-8F25-E60B757FADDB}" srcId="{80976A81-F6D1-4FC0-BC29-0461BE0D419A}" destId="{BED83B56-A083-495F-9E60-81034504AFD0}" srcOrd="1" destOrd="0" parTransId="{5140FAA0-5BCC-4098-80EA-95E71953AB79}" sibTransId="{F634562B-27D5-4310-88FC-8E85D1ADD3D8}"/>
    <dgm:cxn modelId="{1BA4D1FD-1BA6-4260-8506-9E458F6B0ADB}" type="presOf" srcId="{24588AA9-6CF4-4C19-A240-41FC0B474DDB}" destId="{21262EA5-A128-4280-871C-478177F659F1}" srcOrd="0" destOrd="0" presId="urn:microsoft.com/office/officeart/2005/8/layout/vList2"/>
    <dgm:cxn modelId="{5ED26A23-03DB-47FE-97EE-0368989A6B7C}" type="presParOf" srcId="{1265DA07-76DE-40C4-A15A-5D9C90261D51}" destId="{21262EA5-A128-4280-871C-478177F659F1}" srcOrd="0" destOrd="0" presId="urn:microsoft.com/office/officeart/2005/8/layout/vList2"/>
    <dgm:cxn modelId="{D30E68DF-AB0D-459E-92BA-FEA2201CECEE}" type="presParOf" srcId="{1265DA07-76DE-40C4-A15A-5D9C90261D51}" destId="{C4D47580-92DB-4BC9-B2B6-ECCF37CDA526}" srcOrd="1" destOrd="0" presId="urn:microsoft.com/office/officeart/2005/8/layout/vList2"/>
    <dgm:cxn modelId="{79813A0B-5262-4D15-9324-E945E09A434E}" type="presParOf" srcId="{1265DA07-76DE-40C4-A15A-5D9C90261D51}" destId="{D479BD21-FCA8-4AB4-A0AC-488DB0525BC4}" srcOrd="2" destOrd="0" presId="urn:microsoft.com/office/officeart/2005/8/layout/vList2"/>
    <dgm:cxn modelId="{8E1415C3-EAB0-42E4-9F90-CBCFFE657447}" type="presParOf" srcId="{1265DA07-76DE-40C4-A15A-5D9C90261D51}" destId="{BC3F2343-2755-428E-8011-DE7151FBB7F4}" srcOrd="3" destOrd="0" presId="urn:microsoft.com/office/officeart/2005/8/layout/vList2"/>
    <dgm:cxn modelId="{F151709C-EBC3-4ED0-A35B-C4992638146C}" type="presParOf" srcId="{1265DA07-76DE-40C4-A15A-5D9C90261D51}" destId="{151E4993-6F6D-4162-925A-5C7E0F228BB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976A81-F6D1-4FC0-BC29-0461BE0D419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4588AA9-6CF4-4C19-A240-41FC0B474DDB}">
      <dgm:prSet/>
      <dgm:spPr/>
      <dgm:t>
        <a:bodyPr/>
        <a:lstStyle/>
        <a:p>
          <a:r>
            <a:rPr lang="en-AU" dirty="0"/>
            <a:t>“Whilst many traditional law firms are using cut and paste to adapt and update their professional partnership models, </a:t>
          </a:r>
          <a:r>
            <a:rPr lang="en-AU" dirty="0" err="1"/>
            <a:t>NewLaw</a:t>
          </a:r>
          <a:r>
            <a:rPr lang="en-AU" dirty="0"/>
            <a:t> firms are typically starting with a blank piece of paper to imagine and enable their business models</a:t>
          </a:r>
          <a:endParaRPr lang="en-US" dirty="0"/>
        </a:p>
      </dgm:t>
    </dgm:pt>
    <dgm:pt modelId="{14E6EDBC-80BD-439B-8A13-4F5C0E13FEBC}" type="parTrans" cxnId="{B5D239CA-02DE-458B-A69F-E26D16FC5734}">
      <dgm:prSet/>
      <dgm:spPr/>
      <dgm:t>
        <a:bodyPr/>
        <a:lstStyle/>
        <a:p>
          <a:endParaRPr lang="en-US"/>
        </a:p>
      </dgm:t>
    </dgm:pt>
    <dgm:pt modelId="{41C7C83F-347F-4314-839C-261F829E7BC4}" type="sibTrans" cxnId="{B5D239CA-02DE-458B-A69F-E26D16FC5734}">
      <dgm:prSet/>
      <dgm:spPr/>
      <dgm:t>
        <a:bodyPr/>
        <a:lstStyle/>
        <a:p>
          <a:endParaRPr lang="en-US"/>
        </a:p>
      </dgm:t>
    </dgm:pt>
    <dgm:pt modelId="{BED83B56-A083-495F-9E60-81034504AFD0}">
      <dgm:prSet/>
      <dgm:spPr/>
      <dgm:t>
        <a:bodyPr/>
        <a:lstStyle/>
        <a:p>
          <a:r>
            <a:rPr lang="en-AU" dirty="0"/>
            <a:t>Judith Bennett, PhD Candidate, University of Melbourne</a:t>
          </a:r>
          <a:endParaRPr lang="en-US" dirty="0"/>
        </a:p>
      </dgm:t>
    </dgm:pt>
    <dgm:pt modelId="{5140FAA0-5BCC-4098-80EA-95E71953AB79}" type="parTrans" cxnId="{E70A02FC-BECA-49DA-8F25-E60B757FADDB}">
      <dgm:prSet/>
      <dgm:spPr/>
      <dgm:t>
        <a:bodyPr/>
        <a:lstStyle/>
        <a:p>
          <a:endParaRPr lang="en-US"/>
        </a:p>
      </dgm:t>
    </dgm:pt>
    <dgm:pt modelId="{F634562B-27D5-4310-88FC-8E85D1ADD3D8}" type="sibTrans" cxnId="{E70A02FC-BECA-49DA-8F25-E60B757FADDB}">
      <dgm:prSet/>
      <dgm:spPr/>
      <dgm:t>
        <a:bodyPr/>
        <a:lstStyle/>
        <a:p>
          <a:endParaRPr lang="en-US"/>
        </a:p>
      </dgm:t>
    </dgm:pt>
    <dgm:pt modelId="{20CD63DD-D77E-4483-8D72-646B4C8F8489}">
      <dgm:prSet/>
      <dgm:spPr/>
      <dgm:t>
        <a:bodyPr/>
        <a:lstStyle/>
        <a:p>
          <a:r>
            <a:rPr lang="en-AU" dirty="0"/>
            <a:t>Watch this space…</a:t>
          </a:r>
          <a:r>
            <a:rPr lang="en-AU" b="1" dirty="0"/>
            <a:t>Professions in the Future? </a:t>
          </a:r>
          <a:r>
            <a:rPr lang="en-AU" b="1" dirty="0" err="1"/>
            <a:t>NewLaw</a:t>
          </a:r>
          <a:r>
            <a:rPr lang="en-AU" b="1" dirty="0"/>
            <a:t> firms in a new legal world – Judith Bennett – University of Melbourne</a:t>
          </a:r>
        </a:p>
        <a:p>
          <a:r>
            <a:rPr lang="en-AU" dirty="0"/>
            <a:t>Due for publication late next year.</a:t>
          </a:r>
          <a:br>
            <a:rPr lang="en-US" dirty="0"/>
          </a:br>
          <a:endParaRPr lang="en-US" dirty="0"/>
        </a:p>
      </dgm:t>
    </dgm:pt>
    <dgm:pt modelId="{E67842E1-632E-4FE5-95C8-68313D50A232}" type="parTrans" cxnId="{25295684-0B30-46B7-B3E9-16892310C302}">
      <dgm:prSet/>
      <dgm:spPr/>
      <dgm:t>
        <a:bodyPr/>
        <a:lstStyle/>
        <a:p>
          <a:endParaRPr lang="en-US"/>
        </a:p>
      </dgm:t>
    </dgm:pt>
    <dgm:pt modelId="{3C6EDADF-1F66-4D60-B788-043752E10770}" type="sibTrans" cxnId="{25295684-0B30-46B7-B3E9-16892310C302}">
      <dgm:prSet/>
      <dgm:spPr/>
      <dgm:t>
        <a:bodyPr/>
        <a:lstStyle/>
        <a:p>
          <a:endParaRPr lang="en-US"/>
        </a:p>
      </dgm:t>
    </dgm:pt>
    <dgm:pt modelId="{1265DA07-76DE-40C4-A15A-5D9C90261D51}" type="pres">
      <dgm:prSet presAssocID="{80976A81-F6D1-4FC0-BC29-0461BE0D419A}" presName="linear" presStyleCnt="0">
        <dgm:presLayoutVars>
          <dgm:animLvl val="lvl"/>
          <dgm:resizeHandles val="exact"/>
        </dgm:presLayoutVars>
      </dgm:prSet>
      <dgm:spPr/>
    </dgm:pt>
    <dgm:pt modelId="{21262EA5-A128-4280-871C-478177F659F1}" type="pres">
      <dgm:prSet presAssocID="{24588AA9-6CF4-4C19-A240-41FC0B474DDB}" presName="parentText" presStyleLbl="node1" presStyleIdx="0" presStyleCnt="3">
        <dgm:presLayoutVars>
          <dgm:chMax val="0"/>
          <dgm:bulletEnabled val="1"/>
        </dgm:presLayoutVars>
      </dgm:prSet>
      <dgm:spPr/>
    </dgm:pt>
    <dgm:pt modelId="{C4D47580-92DB-4BC9-B2B6-ECCF37CDA526}" type="pres">
      <dgm:prSet presAssocID="{41C7C83F-347F-4314-839C-261F829E7BC4}" presName="spacer" presStyleCnt="0"/>
      <dgm:spPr/>
    </dgm:pt>
    <dgm:pt modelId="{D479BD21-FCA8-4AB4-A0AC-488DB0525BC4}" type="pres">
      <dgm:prSet presAssocID="{BED83B56-A083-495F-9E60-81034504AFD0}" presName="parentText" presStyleLbl="node1" presStyleIdx="1" presStyleCnt="3">
        <dgm:presLayoutVars>
          <dgm:chMax val="0"/>
          <dgm:bulletEnabled val="1"/>
        </dgm:presLayoutVars>
      </dgm:prSet>
      <dgm:spPr/>
    </dgm:pt>
    <dgm:pt modelId="{BC3F2343-2755-428E-8011-DE7151FBB7F4}" type="pres">
      <dgm:prSet presAssocID="{F634562B-27D5-4310-88FC-8E85D1ADD3D8}" presName="spacer" presStyleCnt="0"/>
      <dgm:spPr/>
    </dgm:pt>
    <dgm:pt modelId="{151E4993-6F6D-4162-925A-5C7E0F228BB1}" type="pres">
      <dgm:prSet presAssocID="{20CD63DD-D77E-4483-8D72-646B4C8F8489}" presName="parentText" presStyleLbl="node1" presStyleIdx="2" presStyleCnt="3">
        <dgm:presLayoutVars>
          <dgm:chMax val="0"/>
          <dgm:bulletEnabled val="1"/>
        </dgm:presLayoutVars>
      </dgm:prSet>
      <dgm:spPr/>
    </dgm:pt>
  </dgm:ptLst>
  <dgm:cxnLst>
    <dgm:cxn modelId="{824EC22C-9EA5-46D2-8F26-6839EE79C1D4}" type="presOf" srcId="{80976A81-F6D1-4FC0-BC29-0461BE0D419A}" destId="{1265DA07-76DE-40C4-A15A-5D9C90261D51}" srcOrd="0" destOrd="0" presId="urn:microsoft.com/office/officeart/2005/8/layout/vList2"/>
    <dgm:cxn modelId="{72B09F2D-56B7-4986-8B0F-6A07AACF6640}" type="presOf" srcId="{BED83B56-A083-495F-9E60-81034504AFD0}" destId="{D479BD21-FCA8-4AB4-A0AC-488DB0525BC4}" srcOrd="0" destOrd="0" presId="urn:microsoft.com/office/officeart/2005/8/layout/vList2"/>
    <dgm:cxn modelId="{C93AEE79-3821-4625-892B-591827F7EEEC}" type="presOf" srcId="{20CD63DD-D77E-4483-8D72-646B4C8F8489}" destId="{151E4993-6F6D-4162-925A-5C7E0F228BB1}" srcOrd="0" destOrd="0" presId="urn:microsoft.com/office/officeart/2005/8/layout/vList2"/>
    <dgm:cxn modelId="{25295684-0B30-46B7-B3E9-16892310C302}" srcId="{80976A81-F6D1-4FC0-BC29-0461BE0D419A}" destId="{20CD63DD-D77E-4483-8D72-646B4C8F8489}" srcOrd="2" destOrd="0" parTransId="{E67842E1-632E-4FE5-95C8-68313D50A232}" sibTransId="{3C6EDADF-1F66-4D60-B788-043752E10770}"/>
    <dgm:cxn modelId="{B5D239CA-02DE-458B-A69F-E26D16FC5734}" srcId="{80976A81-F6D1-4FC0-BC29-0461BE0D419A}" destId="{24588AA9-6CF4-4C19-A240-41FC0B474DDB}" srcOrd="0" destOrd="0" parTransId="{14E6EDBC-80BD-439B-8A13-4F5C0E13FEBC}" sibTransId="{41C7C83F-347F-4314-839C-261F829E7BC4}"/>
    <dgm:cxn modelId="{E70A02FC-BECA-49DA-8F25-E60B757FADDB}" srcId="{80976A81-F6D1-4FC0-BC29-0461BE0D419A}" destId="{BED83B56-A083-495F-9E60-81034504AFD0}" srcOrd="1" destOrd="0" parTransId="{5140FAA0-5BCC-4098-80EA-95E71953AB79}" sibTransId="{F634562B-27D5-4310-88FC-8E85D1ADD3D8}"/>
    <dgm:cxn modelId="{1BA4D1FD-1BA6-4260-8506-9E458F6B0ADB}" type="presOf" srcId="{24588AA9-6CF4-4C19-A240-41FC0B474DDB}" destId="{21262EA5-A128-4280-871C-478177F659F1}" srcOrd="0" destOrd="0" presId="urn:microsoft.com/office/officeart/2005/8/layout/vList2"/>
    <dgm:cxn modelId="{5ED26A23-03DB-47FE-97EE-0368989A6B7C}" type="presParOf" srcId="{1265DA07-76DE-40C4-A15A-5D9C90261D51}" destId="{21262EA5-A128-4280-871C-478177F659F1}" srcOrd="0" destOrd="0" presId="urn:microsoft.com/office/officeart/2005/8/layout/vList2"/>
    <dgm:cxn modelId="{D30E68DF-AB0D-459E-92BA-FEA2201CECEE}" type="presParOf" srcId="{1265DA07-76DE-40C4-A15A-5D9C90261D51}" destId="{C4D47580-92DB-4BC9-B2B6-ECCF37CDA526}" srcOrd="1" destOrd="0" presId="urn:microsoft.com/office/officeart/2005/8/layout/vList2"/>
    <dgm:cxn modelId="{79813A0B-5262-4D15-9324-E945E09A434E}" type="presParOf" srcId="{1265DA07-76DE-40C4-A15A-5D9C90261D51}" destId="{D479BD21-FCA8-4AB4-A0AC-488DB0525BC4}" srcOrd="2" destOrd="0" presId="urn:microsoft.com/office/officeart/2005/8/layout/vList2"/>
    <dgm:cxn modelId="{8E1415C3-EAB0-42E4-9F90-CBCFFE657447}" type="presParOf" srcId="{1265DA07-76DE-40C4-A15A-5D9C90261D51}" destId="{BC3F2343-2755-428E-8011-DE7151FBB7F4}" srcOrd="3" destOrd="0" presId="urn:microsoft.com/office/officeart/2005/8/layout/vList2"/>
    <dgm:cxn modelId="{F151709C-EBC3-4ED0-A35B-C4992638146C}" type="presParOf" srcId="{1265DA07-76DE-40C4-A15A-5D9C90261D51}" destId="{151E4993-6F6D-4162-925A-5C7E0F228BB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3AF415-9FA6-4C79-A4A8-C73BEB973A35}"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86B9674-0CD2-46C2-B32B-AA96A7768423}">
      <dgm:prSet/>
      <dgm:spPr/>
      <dgm:t>
        <a:bodyPr/>
        <a:lstStyle/>
        <a:p>
          <a:r>
            <a:rPr lang="en-AU" dirty="0"/>
            <a:t>My concept of </a:t>
          </a:r>
          <a:r>
            <a:rPr lang="en-AU" dirty="0" err="1"/>
            <a:t>NewLaw</a:t>
          </a:r>
          <a:r>
            <a:rPr lang="en-AU" dirty="0"/>
            <a:t> is of lawyers trying to practise law, deliver legal services and operate a legal services business/structure by not necessarily accepting the paradigms of the past as the best way. </a:t>
          </a:r>
          <a:endParaRPr lang="en-US" dirty="0"/>
        </a:p>
      </dgm:t>
    </dgm:pt>
    <dgm:pt modelId="{5842BD1E-99B2-45EB-B722-21C53BD1C4E9}" type="parTrans" cxnId="{6747B4DE-A590-482A-83F0-29A2EB37F6E5}">
      <dgm:prSet/>
      <dgm:spPr/>
      <dgm:t>
        <a:bodyPr/>
        <a:lstStyle/>
        <a:p>
          <a:endParaRPr lang="en-US"/>
        </a:p>
      </dgm:t>
    </dgm:pt>
    <dgm:pt modelId="{5F6E9C43-F533-478B-B5B0-7E53CBDE802C}" type="sibTrans" cxnId="{6747B4DE-A590-482A-83F0-29A2EB37F6E5}">
      <dgm:prSet/>
      <dgm:spPr/>
      <dgm:t>
        <a:bodyPr/>
        <a:lstStyle/>
        <a:p>
          <a:endParaRPr lang="en-US"/>
        </a:p>
      </dgm:t>
    </dgm:pt>
    <dgm:pt modelId="{DC55EA79-42CB-4127-A33D-02FECFF8072B}">
      <dgm:prSet/>
      <dgm:spPr/>
      <dgm:t>
        <a:bodyPr/>
        <a:lstStyle/>
        <a:p>
          <a:r>
            <a:rPr lang="en-AU" dirty="0"/>
            <a:t>A </a:t>
          </a:r>
          <a:r>
            <a:rPr lang="en-AU" dirty="0" err="1"/>
            <a:t>NewLaw</a:t>
          </a:r>
          <a:r>
            <a:rPr lang="en-AU" dirty="0"/>
            <a:t> business critically assesses whether benefits could arise from doing things differently and then commits to the change required to actually do those things differently.</a:t>
          </a:r>
          <a:endParaRPr lang="en-US" dirty="0"/>
        </a:p>
      </dgm:t>
    </dgm:pt>
    <dgm:pt modelId="{E75ADE48-B9C8-495A-814B-5E9A0DA2F6A0}" type="parTrans" cxnId="{511CFD4B-D93B-4315-B793-E5042C9E41EB}">
      <dgm:prSet/>
      <dgm:spPr/>
      <dgm:t>
        <a:bodyPr/>
        <a:lstStyle/>
        <a:p>
          <a:endParaRPr lang="en-US"/>
        </a:p>
      </dgm:t>
    </dgm:pt>
    <dgm:pt modelId="{394ED226-D74E-4B8C-A6BC-1B94CA2A3747}" type="sibTrans" cxnId="{511CFD4B-D93B-4315-B793-E5042C9E41EB}">
      <dgm:prSet/>
      <dgm:spPr/>
      <dgm:t>
        <a:bodyPr/>
        <a:lstStyle/>
        <a:p>
          <a:endParaRPr lang="en-US"/>
        </a:p>
      </dgm:t>
    </dgm:pt>
    <dgm:pt modelId="{45E3A396-D4AE-46CF-8750-423C38C830CE}">
      <dgm:prSet/>
      <dgm:spPr/>
      <dgm:t>
        <a:bodyPr/>
        <a:lstStyle/>
        <a:p>
          <a:r>
            <a:rPr lang="en-AU" dirty="0"/>
            <a:t>The underlying motivation for doing things differently is to remain competitive in the markets for both clients and staff.  That, fundamentally, means the motivation of a </a:t>
          </a:r>
          <a:r>
            <a:rPr lang="en-AU" dirty="0" err="1"/>
            <a:t>NewLaw</a:t>
          </a:r>
          <a:r>
            <a:rPr lang="en-AU" dirty="0"/>
            <a:t> business is one of aiming to benefit the market/society or the people within the organisation or, ideally, both, in order to maintain or grow profit.</a:t>
          </a:r>
          <a:endParaRPr lang="en-US" dirty="0"/>
        </a:p>
      </dgm:t>
    </dgm:pt>
    <dgm:pt modelId="{5E45AEB8-EBB0-44D2-8DB8-525DD715A814}" type="parTrans" cxnId="{6436D14F-737E-47C1-AC53-4B75BB54F01E}">
      <dgm:prSet/>
      <dgm:spPr/>
      <dgm:t>
        <a:bodyPr/>
        <a:lstStyle/>
        <a:p>
          <a:endParaRPr lang="en-US"/>
        </a:p>
      </dgm:t>
    </dgm:pt>
    <dgm:pt modelId="{20C95EDF-6A81-47F1-8CD5-7AE2EF6F4238}" type="sibTrans" cxnId="{6436D14F-737E-47C1-AC53-4B75BB54F01E}">
      <dgm:prSet/>
      <dgm:spPr/>
      <dgm:t>
        <a:bodyPr/>
        <a:lstStyle/>
        <a:p>
          <a:endParaRPr lang="en-US"/>
        </a:p>
      </dgm:t>
    </dgm:pt>
    <dgm:pt modelId="{2CAF6D97-1CD6-441C-BF60-BA74E63BB416}" type="pres">
      <dgm:prSet presAssocID="{A63AF415-9FA6-4C79-A4A8-C73BEB973A35}" presName="outerComposite" presStyleCnt="0">
        <dgm:presLayoutVars>
          <dgm:chMax val="5"/>
          <dgm:dir/>
          <dgm:resizeHandles val="exact"/>
        </dgm:presLayoutVars>
      </dgm:prSet>
      <dgm:spPr/>
    </dgm:pt>
    <dgm:pt modelId="{AD210535-16B6-496B-AB74-A9E2040D7E01}" type="pres">
      <dgm:prSet presAssocID="{A63AF415-9FA6-4C79-A4A8-C73BEB973A35}" presName="dummyMaxCanvas" presStyleCnt="0">
        <dgm:presLayoutVars/>
      </dgm:prSet>
      <dgm:spPr/>
    </dgm:pt>
    <dgm:pt modelId="{879D70C7-7AEC-4CBE-9FB6-6CEB16EEA8C0}" type="pres">
      <dgm:prSet presAssocID="{A63AF415-9FA6-4C79-A4A8-C73BEB973A35}" presName="ThreeNodes_1" presStyleLbl="node1" presStyleIdx="0" presStyleCnt="3">
        <dgm:presLayoutVars>
          <dgm:bulletEnabled val="1"/>
        </dgm:presLayoutVars>
      </dgm:prSet>
      <dgm:spPr/>
    </dgm:pt>
    <dgm:pt modelId="{E3FF3ED3-3E29-4B5A-90E0-790C74A28872}" type="pres">
      <dgm:prSet presAssocID="{A63AF415-9FA6-4C79-A4A8-C73BEB973A35}" presName="ThreeNodes_2" presStyleLbl="node1" presStyleIdx="1" presStyleCnt="3">
        <dgm:presLayoutVars>
          <dgm:bulletEnabled val="1"/>
        </dgm:presLayoutVars>
      </dgm:prSet>
      <dgm:spPr/>
    </dgm:pt>
    <dgm:pt modelId="{125D4B4F-DD4C-4439-BC47-C02AE4A64B42}" type="pres">
      <dgm:prSet presAssocID="{A63AF415-9FA6-4C79-A4A8-C73BEB973A35}" presName="ThreeNodes_3" presStyleLbl="node1" presStyleIdx="2" presStyleCnt="3">
        <dgm:presLayoutVars>
          <dgm:bulletEnabled val="1"/>
        </dgm:presLayoutVars>
      </dgm:prSet>
      <dgm:spPr/>
    </dgm:pt>
    <dgm:pt modelId="{FFE2B932-4456-4E65-AD17-BE95A572F5C9}" type="pres">
      <dgm:prSet presAssocID="{A63AF415-9FA6-4C79-A4A8-C73BEB973A35}" presName="ThreeConn_1-2" presStyleLbl="fgAccFollowNode1" presStyleIdx="0" presStyleCnt="2">
        <dgm:presLayoutVars>
          <dgm:bulletEnabled val="1"/>
        </dgm:presLayoutVars>
      </dgm:prSet>
      <dgm:spPr/>
    </dgm:pt>
    <dgm:pt modelId="{0B7C76EF-3D28-4AA2-89FF-9D6BDFBBE704}" type="pres">
      <dgm:prSet presAssocID="{A63AF415-9FA6-4C79-A4A8-C73BEB973A35}" presName="ThreeConn_2-3" presStyleLbl="fgAccFollowNode1" presStyleIdx="1" presStyleCnt="2">
        <dgm:presLayoutVars>
          <dgm:bulletEnabled val="1"/>
        </dgm:presLayoutVars>
      </dgm:prSet>
      <dgm:spPr/>
    </dgm:pt>
    <dgm:pt modelId="{68B39843-0B13-450A-B7E3-4BFC518A751C}" type="pres">
      <dgm:prSet presAssocID="{A63AF415-9FA6-4C79-A4A8-C73BEB973A35}" presName="ThreeNodes_1_text" presStyleLbl="node1" presStyleIdx="2" presStyleCnt="3">
        <dgm:presLayoutVars>
          <dgm:bulletEnabled val="1"/>
        </dgm:presLayoutVars>
      </dgm:prSet>
      <dgm:spPr/>
    </dgm:pt>
    <dgm:pt modelId="{3A53BC1C-D2B9-4036-8309-1B9C6DB87F5A}" type="pres">
      <dgm:prSet presAssocID="{A63AF415-9FA6-4C79-A4A8-C73BEB973A35}" presName="ThreeNodes_2_text" presStyleLbl="node1" presStyleIdx="2" presStyleCnt="3">
        <dgm:presLayoutVars>
          <dgm:bulletEnabled val="1"/>
        </dgm:presLayoutVars>
      </dgm:prSet>
      <dgm:spPr/>
    </dgm:pt>
    <dgm:pt modelId="{A0C19E4B-C1DA-40F7-B6C7-E0183B2913F7}" type="pres">
      <dgm:prSet presAssocID="{A63AF415-9FA6-4C79-A4A8-C73BEB973A35}" presName="ThreeNodes_3_text" presStyleLbl="node1" presStyleIdx="2" presStyleCnt="3">
        <dgm:presLayoutVars>
          <dgm:bulletEnabled val="1"/>
        </dgm:presLayoutVars>
      </dgm:prSet>
      <dgm:spPr/>
    </dgm:pt>
  </dgm:ptLst>
  <dgm:cxnLst>
    <dgm:cxn modelId="{40863E0A-14D8-4DC6-9460-25E4086306FC}" type="presOf" srcId="{45E3A396-D4AE-46CF-8750-423C38C830CE}" destId="{125D4B4F-DD4C-4439-BC47-C02AE4A64B42}" srcOrd="0" destOrd="0" presId="urn:microsoft.com/office/officeart/2005/8/layout/vProcess5"/>
    <dgm:cxn modelId="{81128326-0A3E-452C-83BB-9E2451E862B0}" type="presOf" srcId="{45E3A396-D4AE-46CF-8750-423C38C830CE}" destId="{A0C19E4B-C1DA-40F7-B6C7-E0183B2913F7}" srcOrd="1" destOrd="0" presId="urn:microsoft.com/office/officeart/2005/8/layout/vProcess5"/>
    <dgm:cxn modelId="{59B31D27-C916-40B0-8A87-B29880594D6B}" type="presOf" srcId="{394ED226-D74E-4B8C-A6BC-1B94CA2A3747}" destId="{0B7C76EF-3D28-4AA2-89FF-9D6BDFBBE704}" srcOrd="0" destOrd="0" presId="urn:microsoft.com/office/officeart/2005/8/layout/vProcess5"/>
    <dgm:cxn modelId="{B804B23E-B7F9-4373-8EE4-07EE7F6EB3C5}" type="presOf" srcId="{DC55EA79-42CB-4127-A33D-02FECFF8072B}" destId="{E3FF3ED3-3E29-4B5A-90E0-790C74A28872}" srcOrd="0" destOrd="0" presId="urn:microsoft.com/office/officeart/2005/8/layout/vProcess5"/>
    <dgm:cxn modelId="{A47BF160-05CD-41F8-BF5B-C583C1F97802}" type="presOf" srcId="{A63AF415-9FA6-4C79-A4A8-C73BEB973A35}" destId="{2CAF6D97-1CD6-441C-BF60-BA74E63BB416}" srcOrd="0" destOrd="0" presId="urn:microsoft.com/office/officeart/2005/8/layout/vProcess5"/>
    <dgm:cxn modelId="{AA7B0E68-C69B-451F-9E3A-776BB7EB3A75}" type="presOf" srcId="{DC55EA79-42CB-4127-A33D-02FECFF8072B}" destId="{3A53BC1C-D2B9-4036-8309-1B9C6DB87F5A}" srcOrd="1" destOrd="0" presId="urn:microsoft.com/office/officeart/2005/8/layout/vProcess5"/>
    <dgm:cxn modelId="{511CFD4B-D93B-4315-B793-E5042C9E41EB}" srcId="{A63AF415-9FA6-4C79-A4A8-C73BEB973A35}" destId="{DC55EA79-42CB-4127-A33D-02FECFF8072B}" srcOrd="1" destOrd="0" parTransId="{E75ADE48-B9C8-495A-814B-5E9A0DA2F6A0}" sibTransId="{394ED226-D74E-4B8C-A6BC-1B94CA2A3747}"/>
    <dgm:cxn modelId="{6436D14F-737E-47C1-AC53-4B75BB54F01E}" srcId="{A63AF415-9FA6-4C79-A4A8-C73BEB973A35}" destId="{45E3A396-D4AE-46CF-8750-423C38C830CE}" srcOrd="2" destOrd="0" parTransId="{5E45AEB8-EBB0-44D2-8DB8-525DD715A814}" sibTransId="{20C95EDF-6A81-47F1-8CD5-7AE2EF6F4238}"/>
    <dgm:cxn modelId="{9B44287B-EE3B-4B13-B450-0CC7DA59F228}" type="presOf" srcId="{686B9674-0CD2-46C2-B32B-AA96A7768423}" destId="{879D70C7-7AEC-4CBE-9FB6-6CEB16EEA8C0}" srcOrd="0" destOrd="0" presId="urn:microsoft.com/office/officeart/2005/8/layout/vProcess5"/>
    <dgm:cxn modelId="{A23240B9-9FA1-4CDC-915A-E772967CF9BF}" type="presOf" srcId="{5F6E9C43-F533-478B-B5B0-7E53CBDE802C}" destId="{FFE2B932-4456-4E65-AD17-BE95A572F5C9}" srcOrd="0" destOrd="0" presId="urn:microsoft.com/office/officeart/2005/8/layout/vProcess5"/>
    <dgm:cxn modelId="{6747B4DE-A590-482A-83F0-29A2EB37F6E5}" srcId="{A63AF415-9FA6-4C79-A4A8-C73BEB973A35}" destId="{686B9674-0CD2-46C2-B32B-AA96A7768423}" srcOrd="0" destOrd="0" parTransId="{5842BD1E-99B2-45EB-B722-21C53BD1C4E9}" sibTransId="{5F6E9C43-F533-478B-B5B0-7E53CBDE802C}"/>
    <dgm:cxn modelId="{F37B35E6-8A2C-40C9-89D9-441ED9E9FB52}" type="presOf" srcId="{686B9674-0CD2-46C2-B32B-AA96A7768423}" destId="{68B39843-0B13-450A-B7E3-4BFC518A751C}" srcOrd="1" destOrd="0" presId="urn:microsoft.com/office/officeart/2005/8/layout/vProcess5"/>
    <dgm:cxn modelId="{94F167ED-13E9-470D-850A-350E3FD72ED1}" type="presParOf" srcId="{2CAF6D97-1CD6-441C-BF60-BA74E63BB416}" destId="{AD210535-16B6-496B-AB74-A9E2040D7E01}" srcOrd="0" destOrd="0" presId="urn:microsoft.com/office/officeart/2005/8/layout/vProcess5"/>
    <dgm:cxn modelId="{88B44CB1-08FB-41CD-A1B4-5959D0DC2410}" type="presParOf" srcId="{2CAF6D97-1CD6-441C-BF60-BA74E63BB416}" destId="{879D70C7-7AEC-4CBE-9FB6-6CEB16EEA8C0}" srcOrd="1" destOrd="0" presId="urn:microsoft.com/office/officeart/2005/8/layout/vProcess5"/>
    <dgm:cxn modelId="{210A70A8-D8D2-49FA-9C18-9569880E8C3F}" type="presParOf" srcId="{2CAF6D97-1CD6-441C-BF60-BA74E63BB416}" destId="{E3FF3ED3-3E29-4B5A-90E0-790C74A28872}" srcOrd="2" destOrd="0" presId="urn:microsoft.com/office/officeart/2005/8/layout/vProcess5"/>
    <dgm:cxn modelId="{8B05A3FB-BF20-4609-990F-B3D055ED8951}" type="presParOf" srcId="{2CAF6D97-1CD6-441C-BF60-BA74E63BB416}" destId="{125D4B4F-DD4C-4439-BC47-C02AE4A64B42}" srcOrd="3" destOrd="0" presId="urn:microsoft.com/office/officeart/2005/8/layout/vProcess5"/>
    <dgm:cxn modelId="{452E8DDE-6A21-47A9-ABEA-E145EF8A7020}" type="presParOf" srcId="{2CAF6D97-1CD6-441C-BF60-BA74E63BB416}" destId="{FFE2B932-4456-4E65-AD17-BE95A572F5C9}" srcOrd="4" destOrd="0" presId="urn:microsoft.com/office/officeart/2005/8/layout/vProcess5"/>
    <dgm:cxn modelId="{89A170E5-C9F8-4D38-996C-C30D3CD49376}" type="presParOf" srcId="{2CAF6D97-1CD6-441C-BF60-BA74E63BB416}" destId="{0B7C76EF-3D28-4AA2-89FF-9D6BDFBBE704}" srcOrd="5" destOrd="0" presId="urn:microsoft.com/office/officeart/2005/8/layout/vProcess5"/>
    <dgm:cxn modelId="{01874E9B-9D42-4D2E-9706-370BFDF641D2}" type="presParOf" srcId="{2CAF6D97-1CD6-441C-BF60-BA74E63BB416}" destId="{68B39843-0B13-450A-B7E3-4BFC518A751C}" srcOrd="6" destOrd="0" presId="urn:microsoft.com/office/officeart/2005/8/layout/vProcess5"/>
    <dgm:cxn modelId="{C653D5E9-F303-4EF4-AA73-26B543D580F9}" type="presParOf" srcId="{2CAF6D97-1CD6-441C-BF60-BA74E63BB416}" destId="{3A53BC1C-D2B9-4036-8309-1B9C6DB87F5A}" srcOrd="7" destOrd="0" presId="urn:microsoft.com/office/officeart/2005/8/layout/vProcess5"/>
    <dgm:cxn modelId="{60B14A40-37F7-4E0C-853D-A2B0C206A52C}" type="presParOf" srcId="{2CAF6D97-1CD6-441C-BF60-BA74E63BB416}" destId="{A0C19E4B-C1DA-40F7-B6C7-E0183B2913F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541B52-FF5D-4C05-96F6-637B68F8C56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2E93648-140E-41AD-91AF-59090284F4E4}">
      <dgm:prSet/>
      <dgm:spPr/>
      <dgm:t>
        <a:bodyPr/>
        <a:lstStyle/>
        <a:p>
          <a:r>
            <a:rPr lang="en-US"/>
            <a:t>NewLaw as a contrast…</a:t>
          </a:r>
        </a:p>
      </dgm:t>
    </dgm:pt>
    <dgm:pt modelId="{F7CB501F-8982-4BE0-AF87-6C8C298415F2}" type="parTrans" cxnId="{79B38CAB-88D9-42E4-99E8-40E6AE3AB4A7}">
      <dgm:prSet/>
      <dgm:spPr/>
      <dgm:t>
        <a:bodyPr/>
        <a:lstStyle/>
        <a:p>
          <a:endParaRPr lang="en-US"/>
        </a:p>
      </dgm:t>
    </dgm:pt>
    <dgm:pt modelId="{922EDBA2-2D40-4EE1-B699-CFD3E38A073E}" type="sibTrans" cxnId="{79B38CAB-88D9-42E4-99E8-40E6AE3AB4A7}">
      <dgm:prSet/>
      <dgm:spPr/>
      <dgm:t>
        <a:bodyPr/>
        <a:lstStyle/>
        <a:p>
          <a:endParaRPr lang="en-US"/>
        </a:p>
      </dgm:t>
    </dgm:pt>
    <dgm:pt modelId="{6DC83047-F4B4-4903-B301-6C6F1A8D1C33}">
      <dgm:prSet/>
      <dgm:spPr/>
      <dgm:t>
        <a:bodyPr/>
        <a:lstStyle/>
        <a:p>
          <a:r>
            <a:rPr lang="en-US"/>
            <a:t>NewLaw v BigLaw</a:t>
          </a:r>
        </a:p>
      </dgm:t>
    </dgm:pt>
    <dgm:pt modelId="{C266EC80-4117-4417-A14F-31C8B799CAA5}" type="parTrans" cxnId="{303D8801-B136-42F4-91B1-5E0A7E8462C7}">
      <dgm:prSet/>
      <dgm:spPr/>
      <dgm:t>
        <a:bodyPr/>
        <a:lstStyle/>
        <a:p>
          <a:endParaRPr lang="en-US"/>
        </a:p>
      </dgm:t>
    </dgm:pt>
    <dgm:pt modelId="{25A2B1AF-7BF7-4ED2-983F-54CCDFCC45B2}" type="sibTrans" cxnId="{303D8801-B136-42F4-91B1-5E0A7E8462C7}">
      <dgm:prSet/>
      <dgm:spPr/>
      <dgm:t>
        <a:bodyPr/>
        <a:lstStyle/>
        <a:p>
          <a:endParaRPr lang="en-US"/>
        </a:p>
      </dgm:t>
    </dgm:pt>
    <dgm:pt modelId="{8254063F-9630-45F9-BA8D-DC77975AEF10}">
      <dgm:prSet/>
      <dgm:spPr/>
      <dgm:t>
        <a:bodyPr/>
        <a:lstStyle/>
        <a:p>
          <a:r>
            <a:rPr lang="en-US"/>
            <a:t>NewLaw v Traditional Law</a:t>
          </a:r>
        </a:p>
      </dgm:t>
    </dgm:pt>
    <dgm:pt modelId="{66E9B70C-59A8-472F-8F27-6A81F39601E0}" type="parTrans" cxnId="{39176C90-0482-4BD4-B3EA-05A13A21C878}">
      <dgm:prSet/>
      <dgm:spPr/>
      <dgm:t>
        <a:bodyPr/>
        <a:lstStyle/>
        <a:p>
          <a:endParaRPr lang="en-US"/>
        </a:p>
      </dgm:t>
    </dgm:pt>
    <dgm:pt modelId="{0431224F-CDCA-495E-9BAD-D46ECE6ED351}" type="sibTrans" cxnId="{39176C90-0482-4BD4-B3EA-05A13A21C878}">
      <dgm:prSet/>
      <dgm:spPr/>
      <dgm:t>
        <a:bodyPr/>
        <a:lstStyle/>
        <a:p>
          <a:endParaRPr lang="en-US"/>
        </a:p>
      </dgm:t>
    </dgm:pt>
    <dgm:pt modelId="{64CCA39C-5C9E-49C2-B737-867C8D718E1D}">
      <dgm:prSet/>
      <dgm:spPr/>
      <dgm:t>
        <a:bodyPr/>
        <a:lstStyle/>
        <a:p>
          <a:r>
            <a:rPr lang="en-US"/>
            <a:t>NewLaw v Old Law</a:t>
          </a:r>
        </a:p>
      </dgm:t>
    </dgm:pt>
    <dgm:pt modelId="{550E4CD7-BB08-49AB-B170-A606ECC12DCA}" type="parTrans" cxnId="{9AF7FD81-58F1-4E98-BA1A-FAA3E2C5A773}">
      <dgm:prSet/>
      <dgm:spPr/>
      <dgm:t>
        <a:bodyPr/>
        <a:lstStyle/>
        <a:p>
          <a:endParaRPr lang="en-US"/>
        </a:p>
      </dgm:t>
    </dgm:pt>
    <dgm:pt modelId="{5C67A13F-6757-4C22-8D86-C48F2C61EB92}" type="sibTrans" cxnId="{9AF7FD81-58F1-4E98-BA1A-FAA3E2C5A773}">
      <dgm:prSet/>
      <dgm:spPr/>
      <dgm:t>
        <a:bodyPr/>
        <a:lstStyle/>
        <a:p>
          <a:endParaRPr lang="en-US"/>
        </a:p>
      </dgm:t>
    </dgm:pt>
    <dgm:pt modelId="{8CCB2F1D-C41F-4F47-B5CB-2645E7DD05C3}">
      <dgm:prSet/>
      <dgm:spPr/>
      <dgm:t>
        <a:bodyPr/>
        <a:lstStyle/>
        <a:p>
          <a:r>
            <a:rPr lang="en-US"/>
            <a:t>NewLaw = Innovation</a:t>
          </a:r>
        </a:p>
      </dgm:t>
    </dgm:pt>
    <dgm:pt modelId="{4C4B416A-AAF0-4FA1-9237-A4A7847F02E4}" type="parTrans" cxnId="{38113015-482B-4B33-93BD-5B413177E6ED}">
      <dgm:prSet/>
      <dgm:spPr/>
      <dgm:t>
        <a:bodyPr/>
        <a:lstStyle/>
        <a:p>
          <a:endParaRPr lang="en-US"/>
        </a:p>
      </dgm:t>
    </dgm:pt>
    <dgm:pt modelId="{CD6E1C01-6C0E-46D4-97A8-2337EAAFE852}" type="sibTrans" cxnId="{38113015-482B-4B33-93BD-5B413177E6ED}">
      <dgm:prSet/>
      <dgm:spPr/>
      <dgm:t>
        <a:bodyPr/>
        <a:lstStyle/>
        <a:p>
          <a:endParaRPr lang="en-US"/>
        </a:p>
      </dgm:t>
    </dgm:pt>
    <dgm:pt modelId="{19E79ACE-FA72-40EE-B728-6B7F0077B375}">
      <dgm:prSet/>
      <dgm:spPr/>
      <dgm:t>
        <a:bodyPr/>
        <a:lstStyle/>
        <a:p>
          <a:r>
            <a:rPr lang="en-US"/>
            <a:t>NewLaw = Better, more attractive to talent and clients</a:t>
          </a:r>
        </a:p>
      </dgm:t>
    </dgm:pt>
    <dgm:pt modelId="{80EBEDC7-CC96-4A8E-89EC-45172A849CEF}" type="parTrans" cxnId="{DAFCF481-6CC7-4758-A815-1583B585FEAA}">
      <dgm:prSet/>
      <dgm:spPr/>
      <dgm:t>
        <a:bodyPr/>
        <a:lstStyle/>
        <a:p>
          <a:endParaRPr lang="en-US"/>
        </a:p>
      </dgm:t>
    </dgm:pt>
    <dgm:pt modelId="{9EE7E203-35C9-48E8-9C20-D3E947F75E34}" type="sibTrans" cxnId="{DAFCF481-6CC7-4758-A815-1583B585FEAA}">
      <dgm:prSet/>
      <dgm:spPr/>
      <dgm:t>
        <a:bodyPr/>
        <a:lstStyle/>
        <a:p>
          <a:endParaRPr lang="en-US"/>
        </a:p>
      </dgm:t>
    </dgm:pt>
    <dgm:pt modelId="{2D0DDF7A-DBD3-4C32-80CD-D3D5A549D4EC}">
      <dgm:prSet/>
      <dgm:spPr/>
      <dgm:t>
        <a:bodyPr/>
        <a:lstStyle/>
        <a:p>
          <a:r>
            <a:rPr lang="en-US" dirty="0" err="1"/>
            <a:t>NewLaw</a:t>
          </a:r>
          <a:r>
            <a:rPr lang="en-US" dirty="0"/>
            <a:t> = more $$$$$$</a:t>
          </a:r>
        </a:p>
      </dgm:t>
    </dgm:pt>
    <dgm:pt modelId="{51D1D193-2DAE-488A-833D-A246266BEC5B}" type="parTrans" cxnId="{88CB27F1-36DD-409B-BA2C-9734F36C622E}">
      <dgm:prSet/>
      <dgm:spPr/>
      <dgm:t>
        <a:bodyPr/>
        <a:lstStyle/>
        <a:p>
          <a:endParaRPr lang="en-US"/>
        </a:p>
      </dgm:t>
    </dgm:pt>
    <dgm:pt modelId="{F17247B3-06F5-43B9-991A-F52213E834F7}" type="sibTrans" cxnId="{88CB27F1-36DD-409B-BA2C-9734F36C622E}">
      <dgm:prSet/>
      <dgm:spPr/>
      <dgm:t>
        <a:bodyPr/>
        <a:lstStyle/>
        <a:p>
          <a:endParaRPr lang="en-US"/>
        </a:p>
      </dgm:t>
    </dgm:pt>
    <dgm:pt modelId="{8C18F172-AD30-4A3B-A37D-E74087A4F430}" type="pres">
      <dgm:prSet presAssocID="{90541B52-FF5D-4C05-96F6-637B68F8C56F}" presName="linear" presStyleCnt="0">
        <dgm:presLayoutVars>
          <dgm:animLvl val="lvl"/>
          <dgm:resizeHandles val="exact"/>
        </dgm:presLayoutVars>
      </dgm:prSet>
      <dgm:spPr/>
    </dgm:pt>
    <dgm:pt modelId="{B3F73D4E-D1E2-44C2-A712-BFF0FEC0EC6D}" type="pres">
      <dgm:prSet presAssocID="{C2E93648-140E-41AD-91AF-59090284F4E4}" presName="parentText" presStyleLbl="node1" presStyleIdx="0" presStyleCnt="1">
        <dgm:presLayoutVars>
          <dgm:chMax val="0"/>
          <dgm:bulletEnabled val="1"/>
        </dgm:presLayoutVars>
      </dgm:prSet>
      <dgm:spPr/>
    </dgm:pt>
    <dgm:pt modelId="{1CBD654F-AAD2-4E1F-A6AE-0B13F2F22CA4}" type="pres">
      <dgm:prSet presAssocID="{C2E93648-140E-41AD-91AF-59090284F4E4}" presName="childText" presStyleLbl="revTx" presStyleIdx="0" presStyleCnt="1">
        <dgm:presLayoutVars>
          <dgm:bulletEnabled val="1"/>
        </dgm:presLayoutVars>
      </dgm:prSet>
      <dgm:spPr/>
    </dgm:pt>
  </dgm:ptLst>
  <dgm:cxnLst>
    <dgm:cxn modelId="{303D8801-B136-42F4-91B1-5E0A7E8462C7}" srcId="{C2E93648-140E-41AD-91AF-59090284F4E4}" destId="{6DC83047-F4B4-4903-B301-6C6F1A8D1C33}" srcOrd="0" destOrd="0" parTransId="{C266EC80-4117-4417-A14F-31C8B799CAA5}" sibTransId="{25A2B1AF-7BF7-4ED2-983F-54CCDFCC45B2}"/>
    <dgm:cxn modelId="{6D072B12-5B65-410A-97C1-C71EE909EEB8}" type="presOf" srcId="{2D0DDF7A-DBD3-4C32-80CD-D3D5A549D4EC}" destId="{1CBD654F-AAD2-4E1F-A6AE-0B13F2F22CA4}" srcOrd="0" destOrd="5" presId="urn:microsoft.com/office/officeart/2005/8/layout/vList2"/>
    <dgm:cxn modelId="{38113015-482B-4B33-93BD-5B413177E6ED}" srcId="{C2E93648-140E-41AD-91AF-59090284F4E4}" destId="{8CCB2F1D-C41F-4F47-B5CB-2645E7DD05C3}" srcOrd="3" destOrd="0" parTransId="{4C4B416A-AAF0-4FA1-9237-A4A7847F02E4}" sibTransId="{CD6E1C01-6C0E-46D4-97A8-2337EAAFE852}"/>
    <dgm:cxn modelId="{85DF2D62-C81F-43B5-A357-C95EBD62501C}" type="presOf" srcId="{8CCB2F1D-C41F-4F47-B5CB-2645E7DD05C3}" destId="{1CBD654F-AAD2-4E1F-A6AE-0B13F2F22CA4}" srcOrd="0" destOrd="3" presId="urn:microsoft.com/office/officeart/2005/8/layout/vList2"/>
    <dgm:cxn modelId="{49A86767-5DCE-4063-B307-DC52734B7CD5}" type="presOf" srcId="{6DC83047-F4B4-4903-B301-6C6F1A8D1C33}" destId="{1CBD654F-AAD2-4E1F-A6AE-0B13F2F22CA4}" srcOrd="0" destOrd="0" presId="urn:microsoft.com/office/officeart/2005/8/layout/vList2"/>
    <dgm:cxn modelId="{CFE34254-A23C-4C98-BADE-2E301A4083EF}" type="presOf" srcId="{64CCA39C-5C9E-49C2-B737-867C8D718E1D}" destId="{1CBD654F-AAD2-4E1F-A6AE-0B13F2F22CA4}" srcOrd="0" destOrd="2" presId="urn:microsoft.com/office/officeart/2005/8/layout/vList2"/>
    <dgm:cxn modelId="{C3A4AF7F-2DB0-4F2A-9A45-5A9A9F839D69}" type="presOf" srcId="{8254063F-9630-45F9-BA8D-DC77975AEF10}" destId="{1CBD654F-AAD2-4E1F-A6AE-0B13F2F22CA4}" srcOrd="0" destOrd="1" presId="urn:microsoft.com/office/officeart/2005/8/layout/vList2"/>
    <dgm:cxn modelId="{DAFCF481-6CC7-4758-A815-1583B585FEAA}" srcId="{C2E93648-140E-41AD-91AF-59090284F4E4}" destId="{19E79ACE-FA72-40EE-B728-6B7F0077B375}" srcOrd="4" destOrd="0" parTransId="{80EBEDC7-CC96-4A8E-89EC-45172A849CEF}" sibTransId="{9EE7E203-35C9-48E8-9C20-D3E947F75E34}"/>
    <dgm:cxn modelId="{9AF7FD81-58F1-4E98-BA1A-FAA3E2C5A773}" srcId="{C2E93648-140E-41AD-91AF-59090284F4E4}" destId="{64CCA39C-5C9E-49C2-B737-867C8D718E1D}" srcOrd="2" destOrd="0" parTransId="{550E4CD7-BB08-49AB-B170-A606ECC12DCA}" sibTransId="{5C67A13F-6757-4C22-8D86-C48F2C61EB92}"/>
    <dgm:cxn modelId="{39176C90-0482-4BD4-B3EA-05A13A21C878}" srcId="{C2E93648-140E-41AD-91AF-59090284F4E4}" destId="{8254063F-9630-45F9-BA8D-DC77975AEF10}" srcOrd="1" destOrd="0" parTransId="{66E9B70C-59A8-472F-8F27-6A81F39601E0}" sibTransId="{0431224F-CDCA-495E-9BAD-D46ECE6ED351}"/>
    <dgm:cxn modelId="{997934A9-9860-4D6D-B84F-41A248957FD1}" type="presOf" srcId="{90541B52-FF5D-4C05-96F6-637B68F8C56F}" destId="{8C18F172-AD30-4A3B-A37D-E74087A4F430}" srcOrd="0" destOrd="0" presId="urn:microsoft.com/office/officeart/2005/8/layout/vList2"/>
    <dgm:cxn modelId="{79B38CAB-88D9-42E4-99E8-40E6AE3AB4A7}" srcId="{90541B52-FF5D-4C05-96F6-637B68F8C56F}" destId="{C2E93648-140E-41AD-91AF-59090284F4E4}" srcOrd="0" destOrd="0" parTransId="{F7CB501F-8982-4BE0-AF87-6C8C298415F2}" sibTransId="{922EDBA2-2D40-4EE1-B699-CFD3E38A073E}"/>
    <dgm:cxn modelId="{F31EBBAC-661A-48B7-A1C5-FF68343DCDE2}" type="presOf" srcId="{19E79ACE-FA72-40EE-B728-6B7F0077B375}" destId="{1CBD654F-AAD2-4E1F-A6AE-0B13F2F22CA4}" srcOrd="0" destOrd="4" presId="urn:microsoft.com/office/officeart/2005/8/layout/vList2"/>
    <dgm:cxn modelId="{F90114DF-9FBD-4503-AB67-0934FB942092}" type="presOf" srcId="{C2E93648-140E-41AD-91AF-59090284F4E4}" destId="{B3F73D4E-D1E2-44C2-A712-BFF0FEC0EC6D}" srcOrd="0" destOrd="0" presId="urn:microsoft.com/office/officeart/2005/8/layout/vList2"/>
    <dgm:cxn modelId="{88CB27F1-36DD-409B-BA2C-9734F36C622E}" srcId="{C2E93648-140E-41AD-91AF-59090284F4E4}" destId="{2D0DDF7A-DBD3-4C32-80CD-D3D5A549D4EC}" srcOrd="5" destOrd="0" parTransId="{51D1D193-2DAE-488A-833D-A246266BEC5B}" sibTransId="{F17247B3-06F5-43B9-991A-F52213E834F7}"/>
    <dgm:cxn modelId="{C8982017-AFC0-44AE-AFE9-48197CA90563}" type="presParOf" srcId="{8C18F172-AD30-4A3B-A37D-E74087A4F430}" destId="{B3F73D4E-D1E2-44C2-A712-BFF0FEC0EC6D}" srcOrd="0" destOrd="0" presId="urn:microsoft.com/office/officeart/2005/8/layout/vList2"/>
    <dgm:cxn modelId="{CA476B49-E3C4-4475-AA39-DACDF527B09B}" type="presParOf" srcId="{8C18F172-AD30-4A3B-A37D-E74087A4F430}" destId="{1CBD654F-AAD2-4E1F-A6AE-0B13F2F22CA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C4080-F466-4700-8606-A4A5104A1A43}">
      <dsp:nvSpPr>
        <dsp:cNvPr id="0" name=""/>
        <dsp:cNvSpPr/>
      </dsp:nvSpPr>
      <dsp:spPr>
        <a:xfrm>
          <a:off x="0" y="919142"/>
          <a:ext cx="6248400" cy="16968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4B332-200E-4007-B59C-30BA8343F3BD}">
      <dsp:nvSpPr>
        <dsp:cNvPr id="0" name=""/>
        <dsp:cNvSpPr/>
      </dsp:nvSpPr>
      <dsp:spPr>
        <a:xfrm>
          <a:off x="513305" y="1300940"/>
          <a:ext cx="933283" cy="9332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CD50D4-2F0A-41FB-B71D-BF3C04D009A2}">
      <dsp:nvSpPr>
        <dsp:cNvPr id="0" name=""/>
        <dsp:cNvSpPr/>
      </dsp:nvSpPr>
      <dsp:spPr>
        <a:xfrm>
          <a:off x="1959895" y="919142"/>
          <a:ext cx="4288504" cy="1696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586" tIns="179586" rIns="179586" bIns="179586" numCol="1" spcCol="1270" anchor="ctr" anchorCtr="0">
          <a:noAutofit/>
        </a:bodyPr>
        <a:lstStyle/>
        <a:p>
          <a:pPr marL="0" lvl="0" indent="0" algn="l" defTabSz="889000">
            <a:lnSpc>
              <a:spcPct val="90000"/>
            </a:lnSpc>
            <a:spcBef>
              <a:spcPct val="0"/>
            </a:spcBef>
            <a:spcAft>
              <a:spcPct val="35000"/>
            </a:spcAft>
            <a:buNone/>
          </a:pPr>
          <a:r>
            <a:rPr lang="en-AU" sz="2000" kern="1200" dirty="0" err="1"/>
            <a:t>NewLaw</a:t>
          </a:r>
          <a:r>
            <a:rPr lang="en-AU" sz="2000" kern="1200" dirty="0"/>
            <a:t> is a broad church of businesses providing alternative services using different business models in the legal services industry.</a:t>
          </a:r>
          <a:endParaRPr lang="en-US" sz="2000" kern="1200" dirty="0"/>
        </a:p>
      </dsp:txBody>
      <dsp:txXfrm>
        <a:off x="1959895" y="919142"/>
        <a:ext cx="4288504" cy="1696878"/>
      </dsp:txXfrm>
    </dsp:sp>
    <dsp:sp modelId="{A5EB2246-47D0-4A22-AF91-91427CBD716B}">
      <dsp:nvSpPr>
        <dsp:cNvPr id="0" name=""/>
        <dsp:cNvSpPr/>
      </dsp:nvSpPr>
      <dsp:spPr>
        <a:xfrm>
          <a:off x="0" y="3040241"/>
          <a:ext cx="6248400" cy="169687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E0CA83-623C-4A75-98A4-68EE85AFCE54}">
      <dsp:nvSpPr>
        <dsp:cNvPr id="0" name=""/>
        <dsp:cNvSpPr/>
      </dsp:nvSpPr>
      <dsp:spPr>
        <a:xfrm>
          <a:off x="513305" y="3422039"/>
          <a:ext cx="933283" cy="9332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07D2F1-1250-472F-86EE-1CDD29E622A1}">
      <dsp:nvSpPr>
        <dsp:cNvPr id="0" name=""/>
        <dsp:cNvSpPr/>
      </dsp:nvSpPr>
      <dsp:spPr>
        <a:xfrm>
          <a:off x="1959895" y="3040241"/>
          <a:ext cx="4288504" cy="1696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586" tIns="179586" rIns="179586" bIns="179586" numCol="1" spcCol="1270" anchor="ctr" anchorCtr="0">
          <a:noAutofit/>
        </a:bodyPr>
        <a:lstStyle/>
        <a:p>
          <a:pPr marL="0" lvl="0" indent="0" algn="l" defTabSz="889000">
            <a:lnSpc>
              <a:spcPct val="90000"/>
            </a:lnSpc>
            <a:spcBef>
              <a:spcPct val="0"/>
            </a:spcBef>
            <a:spcAft>
              <a:spcPct val="35000"/>
            </a:spcAft>
            <a:buNone/>
          </a:pPr>
          <a:r>
            <a:rPr lang="en-AU" sz="2000" kern="1200"/>
            <a:t>The NewLaw tipping point – Eric Chin, June 2016</a:t>
          </a:r>
          <a:endParaRPr lang="en-US" sz="2000" kern="1200"/>
        </a:p>
      </dsp:txBody>
      <dsp:txXfrm>
        <a:off x="1959895" y="3040241"/>
        <a:ext cx="4288504" cy="1696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262EA5-A128-4280-871C-478177F659F1}">
      <dsp:nvSpPr>
        <dsp:cNvPr id="0" name=""/>
        <dsp:cNvSpPr/>
      </dsp:nvSpPr>
      <dsp:spPr>
        <a:xfrm>
          <a:off x="0" y="173131"/>
          <a:ext cx="6248400" cy="1731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A club - “a tier two, full-service firm of individual practitioners who enjoy each other's company. It is a nice, collegiate, shared-office environment where partners enjoy a relatively high degree of autonomy and welcome the occasional cross-selling opportunity.”</a:t>
          </a:r>
          <a:endParaRPr lang="en-US" sz="2000" kern="1200"/>
        </a:p>
      </dsp:txBody>
      <dsp:txXfrm>
        <a:off x="84530" y="257661"/>
        <a:ext cx="6079340" cy="1562540"/>
      </dsp:txXfrm>
    </dsp:sp>
    <dsp:sp modelId="{D479BD21-FCA8-4AB4-A0AC-488DB0525BC4}">
      <dsp:nvSpPr>
        <dsp:cNvPr id="0" name=""/>
        <dsp:cNvSpPr/>
      </dsp:nvSpPr>
      <dsp:spPr>
        <a:xfrm>
          <a:off x="0" y="1962331"/>
          <a:ext cx="6248400" cy="17316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“The club, as a business model, is about to die.”</a:t>
          </a:r>
          <a:endParaRPr lang="en-US" sz="2000" kern="1200"/>
        </a:p>
      </dsp:txBody>
      <dsp:txXfrm>
        <a:off x="84530" y="2046861"/>
        <a:ext cx="6079340" cy="1562540"/>
      </dsp:txXfrm>
    </dsp:sp>
    <dsp:sp modelId="{151E4993-6F6D-4162-925A-5C7E0F228BB1}">
      <dsp:nvSpPr>
        <dsp:cNvPr id="0" name=""/>
        <dsp:cNvSpPr/>
      </dsp:nvSpPr>
      <dsp:spPr>
        <a:xfrm>
          <a:off x="0" y="3751531"/>
          <a:ext cx="6248400" cy="1731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Joel Barolsky – Australian Financial Review - </a:t>
          </a:r>
          <a:r>
            <a:rPr lang="en-AU" sz="2000" kern="1200"/>
            <a:t>Jun 21, 2018 </a:t>
          </a:r>
          <a:br>
            <a:rPr lang="en-US" sz="2000" kern="1200"/>
          </a:br>
          <a:endParaRPr lang="en-US" sz="2000" kern="1200"/>
        </a:p>
      </dsp:txBody>
      <dsp:txXfrm>
        <a:off x="84530" y="3836061"/>
        <a:ext cx="6079340" cy="1562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262EA5-A128-4280-871C-478177F659F1}">
      <dsp:nvSpPr>
        <dsp:cNvPr id="0" name=""/>
        <dsp:cNvSpPr/>
      </dsp:nvSpPr>
      <dsp:spPr>
        <a:xfrm>
          <a:off x="0" y="10794"/>
          <a:ext cx="6248400" cy="18398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t>“Whilst many traditional law firms are using cut and paste to adapt and update their professional partnership models, </a:t>
          </a:r>
          <a:r>
            <a:rPr lang="en-AU" sz="2000" kern="1200" dirty="0" err="1"/>
            <a:t>NewLaw</a:t>
          </a:r>
          <a:r>
            <a:rPr lang="en-AU" sz="2000" kern="1200" dirty="0"/>
            <a:t> firms are typically starting with a blank piece of paper to imagine and enable their business models</a:t>
          </a:r>
          <a:endParaRPr lang="en-US" sz="2000" kern="1200" dirty="0"/>
        </a:p>
      </dsp:txBody>
      <dsp:txXfrm>
        <a:off x="89813" y="100607"/>
        <a:ext cx="6068774" cy="1660199"/>
      </dsp:txXfrm>
    </dsp:sp>
    <dsp:sp modelId="{D479BD21-FCA8-4AB4-A0AC-488DB0525BC4}">
      <dsp:nvSpPr>
        <dsp:cNvPr id="0" name=""/>
        <dsp:cNvSpPr/>
      </dsp:nvSpPr>
      <dsp:spPr>
        <a:xfrm>
          <a:off x="0" y="1908219"/>
          <a:ext cx="6248400" cy="183982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t>Judith Bennett, PhD Candidate, University of Melbourne</a:t>
          </a:r>
          <a:endParaRPr lang="en-US" sz="2000" kern="1200" dirty="0"/>
        </a:p>
      </dsp:txBody>
      <dsp:txXfrm>
        <a:off x="89813" y="1998032"/>
        <a:ext cx="6068774" cy="1660199"/>
      </dsp:txXfrm>
    </dsp:sp>
    <dsp:sp modelId="{151E4993-6F6D-4162-925A-5C7E0F228BB1}">
      <dsp:nvSpPr>
        <dsp:cNvPr id="0" name=""/>
        <dsp:cNvSpPr/>
      </dsp:nvSpPr>
      <dsp:spPr>
        <a:xfrm>
          <a:off x="0" y="3805644"/>
          <a:ext cx="6248400" cy="183982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t>Watch this space…</a:t>
          </a:r>
          <a:r>
            <a:rPr lang="en-AU" sz="2000" b="1" kern="1200" dirty="0"/>
            <a:t>Professions in the Future? </a:t>
          </a:r>
          <a:r>
            <a:rPr lang="en-AU" sz="2000" b="1" kern="1200" dirty="0" err="1"/>
            <a:t>NewLaw</a:t>
          </a:r>
          <a:r>
            <a:rPr lang="en-AU" sz="2000" b="1" kern="1200" dirty="0"/>
            <a:t> firms in a new legal world – Judith Bennett – University of Melbourne</a:t>
          </a:r>
        </a:p>
        <a:p>
          <a:pPr marL="0" lvl="0" indent="0" algn="l" defTabSz="889000">
            <a:lnSpc>
              <a:spcPct val="90000"/>
            </a:lnSpc>
            <a:spcBef>
              <a:spcPct val="0"/>
            </a:spcBef>
            <a:spcAft>
              <a:spcPct val="35000"/>
            </a:spcAft>
            <a:buNone/>
          </a:pPr>
          <a:r>
            <a:rPr lang="en-AU" sz="2000" kern="1200" dirty="0"/>
            <a:t>Due for publication late next year.</a:t>
          </a:r>
          <a:br>
            <a:rPr lang="en-US" sz="2000" kern="1200" dirty="0"/>
          </a:br>
          <a:endParaRPr lang="en-US" sz="2000" kern="1200" dirty="0"/>
        </a:p>
      </dsp:txBody>
      <dsp:txXfrm>
        <a:off x="89813" y="3895457"/>
        <a:ext cx="6068774" cy="1660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D70C7-7AEC-4CBE-9FB6-6CEB16EEA8C0}">
      <dsp:nvSpPr>
        <dsp:cNvPr id="0" name=""/>
        <dsp:cNvSpPr/>
      </dsp:nvSpPr>
      <dsp:spPr>
        <a:xfrm>
          <a:off x="0" y="0"/>
          <a:ext cx="5311140" cy="16968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AU" sz="1300" kern="1200" dirty="0"/>
            <a:t>My concept of </a:t>
          </a:r>
          <a:r>
            <a:rPr lang="en-AU" sz="1300" kern="1200" dirty="0" err="1"/>
            <a:t>NewLaw</a:t>
          </a:r>
          <a:r>
            <a:rPr lang="en-AU" sz="1300" kern="1200" dirty="0"/>
            <a:t> is of lawyers trying to practise law, deliver legal services and operate a legal services business/structure by not necessarily accepting the paradigms of the past as the best way. </a:t>
          </a:r>
          <a:endParaRPr lang="en-US" sz="1300" kern="1200" dirty="0"/>
        </a:p>
      </dsp:txBody>
      <dsp:txXfrm>
        <a:off x="49700" y="49700"/>
        <a:ext cx="3480075" cy="1597478"/>
      </dsp:txXfrm>
    </dsp:sp>
    <dsp:sp modelId="{E3FF3ED3-3E29-4B5A-90E0-790C74A28872}">
      <dsp:nvSpPr>
        <dsp:cNvPr id="0" name=""/>
        <dsp:cNvSpPr/>
      </dsp:nvSpPr>
      <dsp:spPr>
        <a:xfrm>
          <a:off x="468629" y="1979692"/>
          <a:ext cx="5311140" cy="1696878"/>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AU" sz="1300" kern="1200" dirty="0"/>
            <a:t>A </a:t>
          </a:r>
          <a:r>
            <a:rPr lang="en-AU" sz="1300" kern="1200" dirty="0" err="1"/>
            <a:t>NewLaw</a:t>
          </a:r>
          <a:r>
            <a:rPr lang="en-AU" sz="1300" kern="1200" dirty="0"/>
            <a:t> business critically assesses whether benefits could arise from doing things differently and then commits to the change required to actually do those things differently.</a:t>
          </a:r>
          <a:endParaRPr lang="en-US" sz="1300" kern="1200" dirty="0"/>
        </a:p>
      </dsp:txBody>
      <dsp:txXfrm>
        <a:off x="518329" y="2029392"/>
        <a:ext cx="3640138" cy="1597478"/>
      </dsp:txXfrm>
    </dsp:sp>
    <dsp:sp modelId="{125D4B4F-DD4C-4439-BC47-C02AE4A64B42}">
      <dsp:nvSpPr>
        <dsp:cNvPr id="0" name=""/>
        <dsp:cNvSpPr/>
      </dsp:nvSpPr>
      <dsp:spPr>
        <a:xfrm>
          <a:off x="937259" y="3959384"/>
          <a:ext cx="5311140" cy="1696878"/>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AU" sz="1300" kern="1200" dirty="0"/>
            <a:t>The underlying motivation for doing things differently is to remain competitive in the markets for both clients and staff.  That, fundamentally, means the motivation of a </a:t>
          </a:r>
          <a:r>
            <a:rPr lang="en-AU" sz="1300" kern="1200" dirty="0" err="1"/>
            <a:t>NewLaw</a:t>
          </a:r>
          <a:r>
            <a:rPr lang="en-AU" sz="1300" kern="1200" dirty="0"/>
            <a:t> business is one of aiming to benefit the market/society or the people within the organisation or, ideally, both, in order to maintain or grow profit.</a:t>
          </a:r>
          <a:endParaRPr lang="en-US" sz="1300" kern="1200" dirty="0"/>
        </a:p>
      </dsp:txBody>
      <dsp:txXfrm>
        <a:off x="986959" y="4009084"/>
        <a:ext cx="3640138" cy="1597478"/>
      </dsp:txXfrm>
    </dsp:sp>
    <dsp:sp modelId="{FFE2B932-4456-4E65-AD17-BE95A572F5C9}">
      <dsp:nvSpPr>
        <dsp:cNvPr id="0" name=""/>
        <dsp:cNvSpPr/>
      </dsp:nvSpPr>
      <dsp:spPr>
        <a:xfrm>
          <a:off x="4208168" y="1286799"/>
          <a:ext cx="1102971" cy="110297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456336" y="1286799"/>
        <a:ext cx="606635" cy="829986"/>
      </dsp:txXfrm>
    </dsp:sp>
    <dsp:sp modelId="{0B7C76EF-3D28-4AA2-89FF-9D6BDFBBE704}">
      <dsp:nvSpPr>
        <dsp:cNvPr id="0" name=""/>
        <dsp:cNvSpPr/>
      </dsp:nvSpPr>
      <dsp:spPr>
        <a:xfrm>
          <a:off x="4676798" y="3255179"/>
          <a:ext cx="1102971" cy="1102971"/>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924966" y="3255179"/>
        <a:ext cx="606635" cy="8299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73D4E-D1E2-44C2-A712-BFF0FEC0EC6D}">
      <dsp:nvSpPr>
        <dsp:cNvPr id="0" name=""/>
        <dsp:cNvSpPr/>
      </dsp:nvSpPr>
      <dsp:spPr>
        <a:xfrm>
          <a:off x="0" y="239169"/>
          <a:ext cx="6248400" cy="10793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a:t>NewLaw as a contrast…</a:t>
          </a:r>
        </a:p>
      </dsp:txBody>
      <dsp:txXfrm>
        <a:off x="52688" y="291857"/>
        <a:ext cx="6143024" cy="973949"/>
      </dsp:txXfrm>
    </dsp:sp>
    <dsp:sp modelId="{1CBD654F-AAD2-4E1F-A6AE-0B13F2F22CA4}">
      <dsp:nvSpPr>
        <dsp:cNvPr id="0" name=""/>
        <dsp:cNvSpPr/>
      </dsp:nvSpPr>
      <dsp:spPr>
        <a:xfrm>
          <a:off x="0" y="1318494"/>
          <a:ext cx="6248400" cy="4098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387"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en-US" sz="3500" kern="1200"/>
            <a:t>NewLaw v BigLaw</a:t>
          </a:r>
        </a:p>
        <a:p>
          <a:pPr marL="285750" lvl="1" indent="-285750" algn="l" defTabSz="1555750">
            <a:lnSpc>
              <a:spcPct val="90000"/>
            </a:lnSpc>
            <a:spcBef>
              <a:spcPct val="0"/>
            </a:spcBef>
            <a:spcAft>
              <a:spcPct val="20000"/>
            </a:spcAft>
            <a:buChar char="•"/>
          </a:pPr>
          <a:r>
            <a:rPr lang="en-US" sz="3500" kern="1200"/>
            <a:t>NewLaw v Traditional Law</a:t>
          </a:r>
        </a:p>
        <a:p>
          <a:pPr marL="285750" lvl="1" indent="-285750" algn="l" defTabSz="1555750">
            <a:lnSpc>
              <a:spcPct val="90000"/>
            </a:lnSpc>
            <a:spcBef>
              <a:spcPct val="0"/>
            </a:spcBef>
            <a:spcAft>
              <a:spcPct val="20000"/>
            </a:spcAft>
            <a:buChar char="•"/>
          </a:pPr>
          <a:r>
            <a:rPr lang="en-US" sz="3500" kern="1200"/>
            <a:t>NewLaw v Old Law</a:t>
          </a:r>
        </a:p>
        <a:p>
          <a:pPr marL="285750" lvl="1" indent="-285750" algn="l" defTabSz="1555750">
            <a:lnSpc>
              <a:spcPct val="90000"/>
            </a:lnSpc>
            <a:spcBef>
              <a:spcPct val="0"/>
            </a:spcBef>
            <a:spcAft>
              <a:spcPct val="20000"/>
            </a:spcAft>
            <a:buChar char="•"/>
          </a:pPr>
          <a:r>
            <a:rPr lang="en-US" sz="3500" kern="1200"/>
            <a:t>NewLaw = Innovation</a:t>
          </a:r>
        </a:p>
        <a:p>
          <a:pPr marL="285750" lvl="1" indent="-285750" algn="l" defTabSz="1555750">
            <a:lnSpc>
              <a:spcPct val="90000"/>
            </a:lnSpc>
            <a:spcBef>
              <a:spcPct val="0"/>
            </a:spcBef>
            <a:spcAft>
              <a:spcPct val="20000"/>
            </a:spcAft>
            <a:buChar char="•"/>
          </a:pPr>
          <a:r>
            <a:rPr lang="en-US" sz="3500" kern="1200"/>
            <a:t>NewLaw = Better, more attractive to talent and clients</a:t>
          </a:r>
        </a:p>
        <a:p>
          <a:pPr marL="285750" lvl="1" indent="-285750" algn="l" defTabSz="1555750">
            <a:lnSpc>
              <a:spcPct val="90000"/>
            </a:lnSpc>
            <a:spcBef>
              <a:spcPct val="0"/>
            </a:spcBef>
            <a:spcAft>
              <a:spcPct val="20000"/>
            </a:spcAft>
            <a:buChar char="•"/>
          </a:pPr>
          <a:r>
            <a:rPr lang="en-US" sz="3500" kern="1200" dirty="0" err="1"/>
            <a:t>NewLaw</a:t>
          </a:r>
          <a:r>
            <a:rPr lang="en-US" sz="3500" kern="1200" dirty="0"/>
            <a:t> = more $$$$$$</a:t>
          </a:r>
        </a:p>
      </dsp:txBody>
      <dsp:txXfrm>
        <a:off x="0" y="1318494"/>
        <a:ext cx="6248400" cy="409859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F4C348E-1947-42FE-8453-03F39E9B9D6D}" type="datetimeFigureOut">
              <a:rPr lang="en-AU" smtClean="0"/>
              <a:pPr/>
              <a:t>12/05/2019</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428"/>
            <a:ext cx="8639175" cy="3566685"/>
          </a:xfrm>
        </p:spPr>
        <p:txBody>
          <a:bodyPr anchor="b"/>
          <a:lstStyle>
            <a:lvl1pPr algn="l">
              <a:defRPr sz="5000"/>
            </a:lvl1pPr>
          </a:lstStyle>
          <a:p>
            <a:r>
              <a:rPr lang="en-US" dirty="0"/>
              <a:t>Click to edit Master title style</a:t>
            </a:r>
            <a:endParaRPr lang="en-AU" dirty="0"/>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6024438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73752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11"/>
          </p:nvPr>
        </p:nvSpPr>
        <p:spPr/>
        <p:txBody>
          <a:bodyPr/>
          <a:lstStyle/>
          <a:p>
            <a:r>
              <a:rPr lang="en-AU"/>
              <a:t>Title of presentation | 10 April 2015 |</a:t>
            </a:r>
          </a:p>
        </p:txBody>
      </p:sp>
      <p:sp>
        <p:nvSpPr>
          <p:cNvPr id="6" name="Slide Number Placeholder 5"/>
          <p:cNvSpPr>
            <a:spLocks noGrp="1"/>
          </p:cNvSpPr>
          <p:nvPr>
            <p:ph type="sldNum" sz="quarter" idx="12"/>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57684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spTree>
    <p:extLst>
      <p:ext uri="{BB962C8B-B14F-4D97-AF65-F5344CB8AC3E}">
        <p14:creationId xmlns:p14="http://schemas.microsoft.com/office/powerpoint/2010/main" val="147874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Title of presentation | 10 April 2015 |</a:t>
            </a:r>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hf hdr="0" dt="0"/>
  <p:txStyles>
    <p:title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peerlegal.com.au/" TargetMode="External"/><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stewardlaw.com.au/" TargetMode="External"/><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generated with very high confidence">
            <a:extLst>
              <a:ext uri="{FF2B5EF4-FFF2-40B4-BE49-F238E27FC236}">
                <a16:creationId xmlns:a16="http://schemas.microsoft.com/office/drawing/2014/main" id="{8DF9F7B3-A19E-4E7C-8A93-892809C01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59AD2415-F2D8-4656-B755-321BDA09753E}"/>
              </a:ext>
            </a:extLst>
          </p:cNvPr>
          <p:cNvSpPr>
            <a:spLocks noGrp="1"/>
          </p:cNvSpPr>
          <p:nvPr>
            <p:ph type="ctrTitle"/>
          </p:nvPr>
        </p:nvSpPr>
        <p:spPr/>
        <p:txBody>
          <a:bodyPr/>
          <a:lstStyle/>
          <a:p>
            <a:r>
              <a:rPr lang="en-AU" dirty="0"/>
              <a:t>Spotlight on the Australian </a:t>
            </a:r>
            <a:r>
              <a:rPr lang="en-AU" dirty="0" err="1"/>
              <a:t>NewLaw</a:t>
            </a:r>
            <a:r>
              <a:rPr lang="en-AU" dirty="0"/>
              <a:t> Landscape</a:t>
            </a:r>
            <a:br>
              <a:rPr lang="en-AU" dirty="0"/>
            </a:br>
            <a:endParaRPr lang="en-US" dirty="0"/>
          </a:p>
        </p:txBody>
      </p:sp>
      <p:sp>
        <p:nvSpPr>
          <p:cNvPr id="7" name="Subtitle 6">
            <a:extLst>
              <a:ext uri="{FF2B5EF4-FFF2-40B4-BE49-F238E27FC236}">
                <a16:creationId xmlns:a16="http://schemas.microsoft.com/office/drawing/2014/main" id="{60252344-959B-4E2E-812F-4E3D9D7EC1AC}"/>
              </a:ext>
            </a:extLst>
          </p:cNvPr>
          <p:cNvSpPr>
            <a:spLocks noGrp="1"/>
          </p:cNvSpPr>
          <p:nvPr>
            <p:ph type="subTitle" idx="1"/>
          </p:nvPr>
        </p:nvSpPr>
        <p:spPr/>
        <p:txBody>
          <a:bodyPr/>
          <a:lstStyle/>
          <a:p>
            <a:r>
              <a:rPr lang="en-AU" sz="4400" dirty="0"/>
              <a:t>New firms; new structures; new pricing and new careers</a:t>
            </a:r>
          </a:p>
          <a:p>
            <a:endParaRPr lang="en-AU" sz="4400" dirty="0"/>
          </a:p>
          <a:p>
            <a:r>
              <a:rPr lang="en-AU" sz="4400" dirty="0"/>
              <a:t>Peter Moran</a:t>
            </a:r>
          </a:p>
          <a:p>
            <a:endParaRPr lang="en-US" sz="4400" dirty="0"/>
          </a:p>
        </p:txBody>
      </p:sp>
    </p:spTree>
    <p:extLst>
      <p:ext uri="{BB962C8B-B14F-4D97-AF65-F5344CB8AC3E}">
        <p14:creationId xmlns:p14="http://schemas.microsoft.com/office/powerpoint/2010/main" val="287258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2053641"/>
            <a:ext cx="3669161" cy="2760098"/>
          </a:xfrm>
        </p:spPr>
        <p:txBody>
          <a:bodyPr>
            <a:normAutofit/>
          </a:bodyPr>
          <a:lstStyle/>
          <a:p>
            <a:r>
              <a:rPr lang="en-AU">
                <a:solidFill>
                  <a:srgbClr val="FFFFFF"/>
                </a:solidFill>
              </a:rPr>
              <a:t>Spotlight on the Australian NewLaw Landscape</a:t>
            </a:r>
            <a:endParaRPr lang="en-US">
              <a:solidFill>
                <a:srgbClr val="FFFFFF"/>
              </a:solidFill>
            </a:endParaRP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r>
              <a:rPr lang="en-US" sz="1700" dirty="0">
                <a:solidFill>
                  <a:srgbClr val="000000"/>
                </a:solidFill>
              </a:rPr>
              <a:t>Before I begin</a:t>
            </a:r>
          </a:p>
          <a:p>
            <a:pPr marL="457200" lvl="1" indent="-457200">
              <a:buFont typeface="Arial" panose="020B0604020202020204" pitchFamily="34" charset="0"/>
              <a:buChar char="•"/>
            </a:pPr>
            <a:r>
              <a:rPr lang="en-US" sz="1700" dirty="0">
                <a:solidFill>
                  <a:srgbClr val="000000"/>
                </a:solidFill>
              </a:rPr>
              <a:t>A view from the trenches…</a:t>
            </a:r>
          </a:p>
          <a:p>
            <a:pPr marL="457200" lvl="1" indent="-457200">
              <a:buFont typeface="Arial" panose="020B0604020202020204" pitchFamily="34" charset="0"/>
              <a:buChar char="•"/>
            </a:pPr>
            <a:r>
              <a:rPr lang="en-US" sz="1700" dirty="0">
                <a:solidFill>
                  <a:srgbClr val="000000"/>
                </a:solidFill>
              </a:rPr>
              <a:t>I am not an academic, consultant, researcher etc.</a:t>
            </a:r>
          </a:p>
          <a:p>
            <a:pPr marL="457200" lvl="1" indent="-457200">
              <a:buFont typeface="Arial" panose="020B0604020202020204" pitchFamily="34" charset="0"/>
              <a:buChar char="•"/>
            </a:pPr>
            <a:r>
              <a:rPr lang="en-US" sz="1700" dirty="0">
                <a:solidFill>
                  <a:srgbClr val="000000"/>
                </a:solidFill>
              </a:rPr>
              <a:t>I am a lawyer and a partner in law firms (3 so far) and an employer of lawyers.</a:t>
            </a:r>
          </a:p>
          <a:p>
            <a:pPr marL="457200" lvl="1" indent="-457200">
              <a:buFont typeface="Arial" panose="020B0604020202020204" pitchFamily="34" charset="0"/>
              <a:buChar char="•"/>
            </a:pPr>
            <a:r>
              <a:rPr lang="en-US" sz="1700" dirty="0">
                <a:solidFill>
                  <a:srgbClr val="000000"/>
                </a:solidFill>
              </a:rPr>
              <a:t>I have worked/been a partner in Big Law (</a:t>
            </a:r>
            <a:r>
              <a:rPr lang="en-US" sz="1700" dirty="0" err="1">
                <a:solidFill>
                  <a:srgbClr val="000000"/>
                </a:solidFill>
              </a:rPr>
              <a:t>Allens</a:t>
            </a:r>
            <a:r>
              <a:rPr lang="en-US" sz="1700" dirty="0">
                <a:solidFill>
                  <a:srgbClr val="000000"/>
                </a:solidFill>
              </a:rPr>
              <a:t>), a two partner practice, a boutique commercial firm and a tier-2 independent full-service commercial firm.</a:t>
            </a:r>
          </a:p>
          <a:p>
            <a:pPr marL="457200" lvl="1" indent="-457200">
              <a:buFont typeface="Arial" panose="020B0604020202020204" pitchFamily="34" charset="0"/>
              <a:buChar char="•"/>
            </a:pPr>
            <a:r>
              <a:rPr lang="en-US" sz="1700" dirty="0">
                <a:solidFill>
                  <a:srgbClr val="000000"/>
                </a:solidFill>
              </a:rPr>
              <a:t>In 2017, I founded my own </a:t>
            </a:r>
            <a:r>
              <a:rPr lang="en-US" sz="1700" dirty="0" err="1">
                <a:solidFill>
                  <a:srgbClr val="000000"/>
                </a:solidFill>
              </a:rPr>
              <a:t>NewLaw</a:t>
            </a:r>
            <a:r>
              <a:rPr lang="en-US" sz="1700" dirty="0">
                <a:solidFill>
                  <a:srgbClr val="000000"/>
                </a:solidFill>
              </a:rPr>
              <a:t> firm: Peer Legal – </a:t>
            </a:r>
            <a:r>
              <a:rPr lang="en-US" sz="1700" dirty="0">
                <a:solidFill>
                  <a:srgbClr val="000000"/>
                </a:solidFill>
                <a:hlinkClick r:id="rId3"/>
              </a:rPr>
              <a:t>www.peerlegal.com.au</a:t>
            </a:r>
            <a:r>
              <a:rPr lang="en-US" sz="1700" dirty="0">
                <a:solidFill>
                  <a:srgbClr val="000000"/>
                </a:solidFill>
              </a:rPr>
              <a:t>.</a:t>
            </a:r>
          </a:p>
          <a:p>
            <a:pPr marL="457200" lvl="1" indent="-457200">
              <a:buFont typeface="Arial" panose="020B0604020202020204" pitchFamily="34" charset="0"/>
              <a:buChar char="•"/>
            </a:pPr>
            <a:r>
              <a:rPr lang="en-US" sz="1700" dirty="0">
                <a:solidFill>
                  <a:srgbClr val="000000"/>
                </a:solidFill>
              </a:rPr>
              <a:t>Also, I am a founding member of the Law Institute of Victoria’s Technology and the Law Committee, a former co-chair of that committee and currently the co-chair of its Reform and Regulation Sub-Committee.   </a:t>
            </a:r>
          </a:p>
          <a:p>
            <a:pPr lvl="1"/>
            <a:endParaRPr lang="en-US" sz="17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a:solidFill>
                  <a:srgbClr val="898989"/>
                </a:solidFill>
              </a:rPr>
              <a:t>Spotlight on the Australian NewLaw Landscape | 14 May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2</a:t>
            </a:fld>
            <a:endParaRPr lang="en-AU">
              <a:solidFill>
                <a:srgbClr val="898989"/>
              </a:solidFill>
            </a:endParaRPr>
          </a:p>
        </p:txBody>
      </p:sp>
    </p:spTree>
    <p:extLst>
      <p:ext uri="{BB962C8B-B14F-4D97-AF65-F5344CB8AC3E}">
        <p14:creationId xmlns:p14="http://schemas.microsoft.com/office/powerpoint/2010/main" val="1883357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501534" y="2831334"/>
            <a:ext cx="3669161" cy="1171697"/>
          </a:xfrm>
        </p:spPr>
        <p:txBody>
          <a:bodyPr>
            <a:normAutofit/>
          </a:bodyPr>
          <a:lstStyle/>
          <a:p>
            <a:r>
              <a:rPr lang="en-AU" dirty="0">
                <a:solidFill>
                  <a:srgbClr val="FFFFFF"/>
                </a:solidFill>
              </a:rPr>
              <a:t>A bit about my firm…</a:t>
            </a:r>
            <a:endParaRPr lang="en-US" dirty="0">
              <a:solidFill>
                <a:srgbClr val="FFFFFF"/>
              </a:solidFill>
            </a:endParaRP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090574" y="801866"/>
            <a:ext cx="5306084" cy="5230634"/>
          </a:xfrm>
        </p:spPr>
        <p:txBody>
          <a:bodyPr anchor="ctr">
            <a:normAutofit/>
          </a:bodyPr>
          <a:lstStyle/>
          <a:p>
            <a:r>
              <a:rPr lang="en-US" sz="1300" dirty="0">
                <a:solidFill>
                  <a:srgbClr val="000000"/>
                </a:solidFill>
              </a:rPr>
              <a:t>Peer Legal has:</a:t>
            </a:r>
          </a:p>
          <a:p>
            <a:pPr marL="636588" lvl="2" indent="-457200"/>
            <a:r>
              <a:rPr lang="en-US" sz="1300" dirty="0">
                <a:solidFill>
                  <a:srgbClr val="000000"/>
                </a:solidFill>
              </a:rPr>
              <a:t>No employees, no hard assets, no leasehold rights, no hard copy files, location agnostic, (almost) no paper.</a:t>
            </a:r>
          </a:p>
          <a:p>
            <a:pPr marL="636588" lvl="2" indent="-457200"/>
            <a:r>
              <a:rPr lang="en-US" sz="1300" dirty="0">
                <a:solidFill>
                  <a:srgbClr val="000000"/>
                </a:solidFill>
              </a:rPr>
              <a:t>1 junior lawyer, 2 senior associates, 1 managing associate, 2 special counsel, 1 principal, all residing in Melbourne (although until recently, the junior lawyer resided in Brisbane). </a:t>
            </a:r>
          </a:p>
          <a:p>
            <a:pPr marL="636588" lvl="2" indent="-457200"/>
            <a:r>
              <a:rPr lang="en-US" sz="1300" dirty="0">
                <a:solidFill>
                  <a:srgbClr val="000000"/>
                </a:solidFill>
              </a:rPr>
              <a:t>1 practice manager (residing in Sydney), 1 accounts manager.</a:t>
            </a:r>
          </a:p>
          <a:p>
            <a:pPr marL="636588" lvl="2" indent="-457200"/>
            <a:r>
              <a:rPr lang="en-US" sz="1300" dirty="0">
                <a:solidFill>
                  <a:srgbClr val="000000"/>
                </a:solidFill>
              </a:rPr>
              <a:t>All staff work as contractors.</a:t>
            </a:r>
          </a:p>
          <a:p>
            <a:pPr marL="636588" lvl="2" indent="-457200"/>
            <a:r>
              <a:rPr lang="en-US" sz="1300" dirty="0">
                <a:solidFill>
                  <a:srgbClr val="000000"/>
                </a:solidFill>
              </a:rPr>
              <a:t>All work through a common virtual server and have their own remote desktop.  No data held outside the virtual server environment.  Cybersecurity focus.</a:t>
            </a:r>
          </a:p>
          <a:p>
            <a:pPr marL="636588" lvl="2" indent="-457200"/>
            <a:r>
              <a:rPr lang="en-US" sz="1300" dirty="0">
                <a:solidFill>
                  <a:srgbClr val="000000"/>
                </a:solidFill>
              </a:rPr>
              <a:t>Non-traditional hierarchy: team members work as much or as little as they choose, are remunerated based on billings and also get payments for relationships they bring to the business including clients, lawyers and other.  Pathway to being a principal is a question of experience and economics. </a:t>
            </a:r>
          </a:p>
          <a:p>
            <a:pPr marL="636588" lvl="2" indent="-457200"/>
            <a:r>
              <a:rPr lang="en-US" sz="1300" dirty="0">
                <a:solidFill>
                  <a:srgbClr val="000000"/>
                </a:solidFill>
              </a:rPr>
              <a:t>Fixed pricing wherever possible with a focus on aligning the pricing with the client’s needs and value being delivered.</a:t>
            </a:r>
          </a:p>
          <a:p>
            <a:pPr marL="636588" lvl="2" indent="-457200"/>
            <a:r>
              <a:rPr lang="en-US" sz="1300" dirty="0">
                <a:solidFill>
                  <a:srgbClr val="000000"/>
                </a:solidFill>
              </a:rPr>
              <a:t>Focus on medium sized businesses, family offices and high net worth individuals.</a:t>
            </a:r>
          </a:p>
          <a:p>
            <a:pPr marL="636588" lvl="2" indent="-457200"/>
            <a:r>
              <a:rPr lang="en-US" sz="1300" dirty="0">
                <a:solidFill>
                  <a:srgbClr val="000000"/>
                </a:solidFill>
              </a:rPr>
              <a:t>Part of the Steward network of lawyers: </a:t>
            </a:r>
            <a:r>
              <a:rPr lang="en-US" sz="1300" dirty="0">
                <a:solidFill>
                  <a:srgbClr val="000000"/>
                </a:solidFill>
                <a:hlinkClick r:id="rId3"/>
              </a:rPr>
              <a:t>www.stewardlaw.com.au</a:t>
            </a:r>
            <a:endParaRPr lang="en-US" sz="1300" dirty="0">
              <a:solidFill>
                <a:srgbClr val="000000"/>
              </a:solidFill>
            </a:endParaRPr>
          </a:p>
          <a:p>
            <a:pPr lvl="1"/>
            <a:endParaRPr lang="en-US" sz="1300" dirty="0">
              <a:solidFill>
                <a:srgbClr val="000000"/>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536367" y="6223702"/>
            <a:ext cx="5289562" cy="314067"/>
          </a:xfrm>
        </p:spPr>
        <p:txBody>
          <a:bodyPr>
            <a:normAutofit/>
          </a:bodyPr>
          <a:lstStyle/>
          <a:p>
            <a:pPr>
              <a:spcAft>
                <a:spcPts val="600"/>
              </a:spcAft>
            </a:pPr>
            <a:r>
              <a:rPr lang="en-AU" dirty="0">
                <a:solidFill>
                  <a:srgbClr val="898989"/>
                </a:solidFill>
              </a:rPr>
              <a:t>Spotlight on the Australian </a:t>
            </a:r>
            <a:r>
              <a:rPr lang="en-AU" dirty="0" err="1">
                <a:solidFill>
                  <a:srgbClr val="898989"/>
                </a:solidFill>
              </a:rPr>
              <a:t>NewLaw</a:t>
            </a:r>
            <a:r>
              <a:rPr lang="en-AU" dirty="0">
                <a:solidFill>
                  <a:srgbClr val="898989"/>
                </a:solidFill>
              </a:rPr>
              <a:t> Landscape | 14 May 2019</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a:spcAft>
                <a:spcPts val="600"/>
              </a:spcAft>
            </a:pPr>
            <a:r>
              <a:rPr lang="en-AU">
                <a:solidFill>
                  <a:srgbClr val="898989"/>
                </a:solidFill>
              </a:rPr>
              <a:t>Page </a:t>
            </a:r>
            <a:fld id="{A1A3A419-46F7-4840-8C39-0FB8F6169D0F}" type="slidenum">
              <a:rPr lang="en-AU">
                <a:solidFill>
                  <a:srgbClr val="898989"/>
                </a:solidFill>
              </a:rPr>
              <a:pPr>
                <a:spcAft>
                  <a:spcPts val="600"/>
                </a:spcAft>
              </a:pPr>
              <a:t>3</a:t>
            </a:fld>
            <a:endParaRPr lang="en-AU">
              <a:solidFill>
                <a:srgbClr val="898989"/>
              </a:solidFill>
            </a:endParaRPr>
          </a:p>
        </p:txBody>
      </p:sp>
    </p:spTree>
    <p:extLst>
      <p:ext uri="{BB962C8B-B14F-4D97-AF65-F5344CB8AC3E}">
        <p14:creationId xmlns:p14="http://schemas.microsoft.com/office/powerpoint/2010/main" val="374873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BFB1C1-2C36-433C-929B-B83EEE0E5B06}"/>
              </a:ext>
            </a:extLst>
          </p:cNvPr>
          <p:cNvSpPr>
            <a:spLocks noGrp="1"/>
          </p:cNvSpPr>
          <p:nvPr>
            <p:ph type="title"/>
          </p:nvPr>
        </p:nvSpPr>
        <p:spPr>
          <a:xfrm>
            <a:off x="762000" y="559678"/>
            <a:ext cx="3567915" cy="4952492"/>
          </a:xfrm>
        </p:spPr>
        <p:txBody>
          <a:bodyPr>
            <a:normAutofit/>
          </a:bodyPr>
          <a:lstStyle/>
          <a:p>
            <a:r>
              <a:rPr lang="en-AU">
                <a:solidFill>
                  <a:schemeClr val="bg1"/>
                </a:solidFill>
              </a:rPr>
              <a:t>What is NewLaw?</a:t>
            </a:r>
          </a:p>
        </p:txBody>
      </p:sp>
      <p:cxnSp>
        <p:nvCxnSpPr>
          <p:cNvPr id="14" name="Straight Connector 13">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DEB70B-5121-4D2E-B737-03F04D839669}"/>
              </a:ext>
            </a:extLst>
          </p:cNvPr>
          <p:cNvSpPr>
            <a:spLocks noGrp="1"/>
          </p:cNvSpPr>
          <p:nvPr>
            <p:ph type="ftr" sz="quarter" idx="11"/>
          </p:nvPr>
        </p:nvSpPr>
        <p:spPr>
          <a:xfrm>
            <a:off x="5181600" y="6356350"/>
            <a:ext cx="4542118" cy="365125"/>
          </a:xfrm>
        </p:spPr>
        <p:txBody>
          <a:bodyPr>
            <a:normAutofit/>
          </a:bodyPr>
          <a:lstStyle/>
          <a:p>
            <a:pPr>
              <a:spcAft>
                <a:spcPts val="600"/>
              </a:spcAft>
            </a:pPr>
            <a:r>
              <a:rPr lang="en-AU" sz="1200" dirty="0">
                <a:solidFill>
                  <a:srgbClr val="898989"/>
                </a:solidFill>
              </a:rPr>
              <a:t>Spotlight on the Australian </a:t>
            </a:r>
            <a:r>
              <a:rPr lang="en-AU" sz="1200" dirty="0" err="1">
                <a:solidFill>
                  <a:srgbClr val="898989"/>
                </a:solidFill>
              </a:rPr>
              <a:t>NewLaw</a:t>
            </a:r>
            <a:r>
              <a:rPr lang="en-AU" sz="1200" dirty="0">
                <a:solidFill>
                  <a:srgbClr val="898989"/>
                </a:solidFill>
              </a:rPr>
              <a:t> Landscape | 14 May 2019</a:t>
            </a:r>
          </a:p>
        </p:txBody>
      </p:sp>
      <p:sp>
        <p:nvSpPr>
          <p:cNvPr id="5" name="Slide Number Placeholder 4">
            <a:extLst>
              <a:ext uri="{FF2B5EF4-FFF2-40B4-BE49-F238E27FC236}">
                <a16:creationId xmlns:a16="http://schemas.microsoft.com/office/drawing/2014/main" id="{509C00B3-87C2-4F9D-A596-78B6B6BCF947}"/>
              </a:ext>
            </a:extLst>
          </p:cNvPr>
          <p:cNvSpPr>
            <a:spLocks noGrp="1"/>
          </p:cNvSpPr>
          <p:nvPr>
            <p:ph type="sldNum" sz="quarter" idx="12"/>
          </p:nvPr>
        </p:nvSpPr>
        <p:spPr>
          <a:xfrm>
            <a:off x="10251024" y="6356350"/>
            <a:ext cx="1102776" cy="365125"/>
          </a:xfrm>
        </p:spPr>
        <p:txBody>
          <a:bodyPr>
            <a:normAutofit/>
          </a:bodyPr>
          <a:lstStyle/>
          <a:p>
            <a:pPr>
              <a:spcAft>
                <a:spcPts val="600"/>
              </a:spcAft>
            </a:pPr>
            <a:r>
              <a:rPr lang="en-AU" sz="1200">
                <a:solidFill>
                  <a:schemeClr val="tx1">
                    <a:alpha val="80000"/>
                  </a:schemeClr>
                </a:solidFill>
              </a:rPr>
              <a:t>Page</a:t>
            </a:r>
            <a:fld id="{A1A3A419-46F7-4840-8C39-0FB8F6169D0F}" type="slidenum">
              <a:rPr lang="en-AU" sz="1200">
                <a:solidFill>
                  <a:schemeClr val="tx1">
                    <a:alpha val="80000"/>
                  </a:schemeClr>
                </a:solidFill>
              </a:rPr>
              <a:pPr>
                <a:spcAft>
                  <a:spcPts val="600"/>
                </a:spcAft>
              </a:pPr>
              <a:t>4</a:t>
            </a:fld>
            <a:endParaRPr lang="en-AU" sz="1200">
              <a:solidFill>
                <a:schemeClr val="tx1">
                  <a:alpha val="80000"/>
                </a:schemeClr>
              </a:solidFill>
            </a:endParaRPr>
          </a:p>
        </p:txBody>
      </p:sp>
      <p:graphicFrame>
        <p:nvGraphicFramePr>
          <p:cNvPr id="7" name="Content Placeholder 2">
            <a:extLst>
              <a:ext uri="{FF2B5EF4-FFF2-40B4-BE49-F238E27FC236}">
                <a16:creationId xmlns:a16="http://schemas.microsoft.com/office/drawing/2014/main" id="{2AF5B118-CA8E-4EFA-879D-155C5FA0A375}"/>
              </a:ext>
            </a:extLst>
          </p:cNvPr>
          <p:cNvGraphicFramePr>
            <a:graphicFrameLocks noGrp="1"/>
          </p:cNvGraphicFramePr>
          <p:nvPr>
            <p:ph idx="1"/>
            <p:extLst>
              <p:ext uri="{D42A27DB-BD31-4B8C-83A1-F6EECF244321}">
                <p14:modId xmlns:p14="http://schemas.microsoft.com/office/powerpoint/2010/main" val="4145359980"/>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409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762000" y="559678"/>
            <a:ext cx="3567915" cy="4952492"/>
          </a:xfrm>
        </p:spPr>
        <p:txBody>
          <a:bodyPr>
            <a:normAutofit/>
          </a:bodyPr>
          <a:lstStyle/>
          <a:p>
            <a:r>
              <a:rPr lang="en-US" dirty="0">
                <a:solidFill>
                  <a:schemeClr val="bg1"/>
                </a:solidFill>
              </a:rPr>
              <a:t>What is </a:t>
            </a:r>
            <a:r>
              <a:rPr lang="en-US" dirty="0" err="1">
                <a:solidFill>
                  <a:schemeClr val="bg1"/>
                </a:solidFill>
              </a:rPr>
              <a:t>NewLaw</a:t>
            </a:r>
            <a:r>
              <a:rPr lang="en-US" dirty="0">
                <a:solidFill>
                  <a:schemeClr val="bg1"/>
                </a:solidFill>
              </a:rPr>
              <a:t> not?  </a:t>
            </a:r>
          </a:p>
        </p:txBody>
      </p:sp>
      <p:cxnSp>
        <p:nvCxnSpPr>
          <p:cNvPr id="18" name="Straight Connector 17">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181600" y="6356350"/>
            <a:ext cx="4542118" cy="365125"/>
          </a:xfrm>
        </p:spPr>
        <p:txBody>
          <a:bodyPr>
            <a:normAutofit/>
          </a:bodyPr>
          <a:lstStyle/>
          <a:p>
            <a:pPr algn="l">
              <a:spcAft>
                <a:spcPts val="600"/>
              </a:spcAft>
            </a:pPr>
            <a:r>
              <a:rPr lang="en-AU" sz="1200">
                <a:solidFill>
                  <a:schemeClr val="tx1">
                    <a:alpha val="80000"/>
                  </a:schemeClr>
                </a:solidFill>
              </a:rPr>
              <a:t>Spotlight on the Australian NewLaw Landscape | 14 May 2019</a:t>
            </a:r>
          </a:p>
        </p:txBody>
      </p:sp>
      <p:sp>
        <p:nvSpPr>
          <p:cNvPr id="5" name="Slide Number Placeholder 4"/>
          <p:cNvSpPr>
            <a:spLocks noGrp="1"/>
          </p:cNvSpPr>
          <p:nvPr>
            <p:ph type="sldNum" sz="quarter" idx="12"/>
          </p:nvPr>
        </p:nvSpPr>
        <p:spPr>
          <a:xfrm>
            <a:off x="10251024" y="6356350"/>
            <a:ext cx="1102776" cy="365125"/>
          </a:xfrm>
        </p:spPr>
        <p:txBody>
          <a:bodyPr>
            <a:normAutofit/>
          </a:bodyPr>
          <a:lstStyle/>
          <a:p>
            <a:pPr>
              <a:spcAft>
                <a:spcPts val="600"/>
              </a:spcAft>
            </a:pPr>
            <a:r>
              <a:rPr lang="en-AU" sz="1200">
                <a:solidFill>
                  <a:schemeClr val="tx1">
                    <a:alpha val="80000"/>
                  </a:schemeClr>
                </a:solidFill>
              </a:rPr>
              <a:t>Page </a:t>
            </a:r>
            <a:fld id="{A1A3A419-46F7-4840-8C39-0FB8F6169D0F}" type="slidenum">
              <a:rPr lang="en-AU" sz="1200">
                <a:solidFill>
                  <a:schemeClr val="tx1">
                    <a:alpha val="80000"/>
                  </a:schemeClr>
                </a:solidFill>
              </a:rPr>
              <a:pPr>
                <a:spcAft>
                  <a:spcPts val="600"/>
                </a:spcAft>
              </a:pPr>
              <a:t>5</a:t>
            </a:fld>
            <a:endParaRPr lang="en-AU" sz="1200">
              <a:solidFill>
                <a:schemeClr val="tx1">
                  <a:alpha val="80000"/>
                </a:schemeClr>
              </a:solidFill>
            </a:endParaRPr>
          </a:p>
        </p:txBody>
      </p:sp>
      <p:graphicFrame>
        <p:nvGraphicFramePr>
          <p:cNvPr id="11" name="Content Placeholder 8">
            <a:extLst>
              <a:ext uri="{FF2B5EF4-FFF2-40B4-BE49-F238E27FC236}">
                <a16:creationId xmlns:a16="http://schemas.microsoft.com/office/drawing/2014/main" id="{7ADB3FC4-7A2B-46B0-A196-78E0747E9FCC}"/>
              </a:ext>
            </a:extLst>
          </p:cNvPr>
          <p:cNvGraphicFramePr>
            <a:graphicFrameLocks noGrp="1"/>
          </p:cNvGraphicFramePr>
          <p:nvPr>
            <p:ph idx="1"/>
            <p:extLst>
              <p:ext uri="{D42A27DB-BD31-4B8C-83A1-F6EECF244321}">
                <p14:modId xmlns:p14="http://schemas.microsoft.com/office/powerpoint/2010/main" val="3322042880"/>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078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762000" y="559678"/>
            <a:ext cx="3567915" cy="4952492"/>
          </a:xfrm>
        </p:spPr>
        <p:txBody>
          <a:bodyPr>
            <a:normAutofit/>
          </a:bodyPr>
          <a:lstStyle/>
          <a:p>
            <a:r>
              <a:rPr lang="en-US">
                <a:solidFill>
                  <a:schemeClr val="bg1"/>
                </a:solidFill>
              </a:rPr>
              <a:t>What is NewLaw?  </a:t>
            </a:r>
          </a:p>
        </p:txBody>
      </p:sp>
      <p:cxnSp>
        <p:nvCxnSpPr>
          <p:cNvPr id="18" name="Straight Connector 17">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181600" y="6356350"/>
            <a:ext cx="4542118" cy="365125"/>
          </a:xfrm>
        </p:spPr>
        <p:txBody>
          <a:bodyPr>
            <a:normAutofit/>
          </a:bodyPr>
          <a:lstStyle/>
          <a:p>
            <a:pPr algn="l">
              <a:spcAft>
                <a:spcPts val="600"/>
              </a:spcAft>
            </a:pPr>
            <a:r>
              <a:rPr lang="en-AU" sz="1200">
                <a:solidFill>
                  <a:schemeClr val="tx1">
                    <a:alpha val="80000"/>
                  </a:schemeClr>
                </a:solidFill>
              </a:rPr>
              <a:t>Spotlight on the Australian NewLaw Landscape | 14 May 2019</a:t>
            </a:r>
          </a:p>
        </p:txBody>
      </p:sp>
      <p:sp>
        <p:nvSpPr>
          <p:cNvPr id="5" name="Slide Number Placeholder 4"/>
          <p:cNvSpPr>
            <a:spLocks noGrp="1"/>
          </p:cNvSpPr>
          <p:nvPr>
            <p:ph type="sldNum" sz="quarter" idx="12"/>
          </p:nvPr>
        </p:nvSpPr>
        <p:spPr>
          <a:xfrm>
            <a:off x="10251024" y="6356350"/>
            <a:ext cx="1102776" cy="365125"/>
          </a:xfrm>
        </p:spPr>
        <p:txBody>
          <a:bodyPr>
            <a:normAutofit/>
          </a:bodyPr>
          <a:lstStyle/>
          <a:p>
            <a:pPr>
              <a:spcAft>
                <a:spcPts val="600"/>
              </a:spcAft>
            </a:pPr>
            <a:r>
              <a:rPr lang="en-AU" sz="1200">
                <a:solidFill>
                  <a:schemeClr val="tx1">
                    <a:alpha val="80000"/>
                  </a:schemeClr>
                </a:solidFill>
              </a:rPr>
              <a:t>Page </a:t>
            </a:r>
            <a:fld id="{A1A3A419-46F7-4840-8C39-0FB8F6169D0F}" type="slidenum">
              <a:rPr lang="en-AU" sz="1200">
                <a:solidFill>
                  <a:schemeClr val="tx1">
                    <a:alpha val="80000"/>
                  </a:schemeClr>
                </a:solidFill>
              </a:rPr>
              <a:pPr>
                <a:spcAft>
                  <a:spcPts val="600"/>
                </a:spcAft>
              </a:pPr>
              <a:t>6</a:t>
            </a:fld>
            <a:endParaRPr lang="en-AU" sz="1200">
              <a:solidFill>
                <a:schemeClr val="tx1">
                  <a:alpha val="80000"/>
                </a:schemeClr>
              </a:solidFill>
            </a:endParaRPr>
          </a:p>
        </p:txBody>
      </p:sp>
      <p:graphicFrame>
        <p:nvGraphicFramePr>
          <p:cNvPr id="11" name="Content Placeholder 8">
            <a:extLst>
              <a:ext uri="{FF2B5EF4-FFF2-40B4-BE49-F238E27FC236}">
                <a16:creationId xmlns:a16="http://schemas.microsoft.com/office/drawing/2014/main" id="{7ADB3FC4-7A2B-46B0-A196-78E0747E9FCC}"/>
              </a:ext>
            </a:extLst>
          </p:cNvPr>
          <p:cNvGraphicFramePr>
            <a:graphicFrameLocks noGrp="1"/>
          </p:cNvGraphicFramePr>
          <p:nvPr>
            <p:ph idx="1"/>
            <p:extLst>
              <p:ext uri="{D42A27DB-BD31-4B8C-83A1-F6EECF244321}">
                <p14:modId xmlns:p14="http://schemas.microsoft.com/office/powerpoint/2010/main" val="116309292"/>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290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762000" y="559678"/>
            <a:ext cx="3567915" cy="4952492"/>
          </a:xfrm>
        </p:spPr>
        <p:txBody>
          <a:bodyPr>
            <a:normAutofit/>
          </a:bodyPr>
          <a:lstStyle/>
          <a:p>
            <a:r>
              <a:rPr lang="en-US">
                <a:solidFill>
                  <a:schemeClr val="bg1"/>
                </a:solidFill>
              </a:rPr>
              <a:t>New Law…a practical definition</a:t>
            </a:r>
          </a:p>
        </p:txBody>
      </p:sp>
      <p:cxnSp>
        <p:nvCxnSpPr>
          <p:cNvPr id="18" name="Straight Connector 17">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181600" y="6356350"/>
            <a:ext cx="4542118" cy="365125"/>
          </a:xfrm>
        </p:spPr>
        <p:txBody>
          <a:bodyPr>
            <a:normAutofit/>
          </a:bodyPr>
          <a:lstStyle/>
          <a:p>
            <a:pPr algn="l">
              <a:spcAft>
                <a:spcPts val="600"/>
              </a:spcAft>
            </a:pPr>
            <a:r>
              <a:rPr lang="en-AU" sz="1200">
                <a:solidFill>
                  <a:schemeClr val="tx1">
                    <a:alpha val="80000"/>
                  </a:schemeClr>
                </a:solidFill>
              </a:rPr>
              <a:t>Spotlight on the Australian NewLaw Landscape | 14 May 2019</a:t>
            </a:r>
          </a:p>
        </p:txBody>
      </p:sp>
      <p:sp>
        <p:nvSpPr>
          <p:cNvPr id="5" name="Slide Number Placeholder 4"/>
          <p:cNvSpPr>
            <a:spLocks noGrp="1"/>
          </p:cNvSpPr>
          <p:nvPr>
            <p:ph type="sldNum" sz="quarter" idx="12"/>
          </p:nvPr>
        </p:nvSpPr>
        <p:spPr>
          <a:xfrm>
            <a:off x="10251024" y="6356350"/>
            <a:ext cx="1102776" cy="365125"/>
          </a:xfrm>
        </p:spPr>
        <p:txBody>
          <a:bodyPr>
            <a:normAutofit/>
          </a:bodyPr>
          <a:lstStyle/>
          <a:p>
            <a:pPr>
              <a:spcAft>
                <a:spcPts val="600"/>
              </a:spcAft>
            </a:pPr>
            <a:r>
              <a:rPr lang="en-AU" sz="1200">
                <a:solidFill>
                  <a:schemeClr val="tx1">
                    <a:alpha val="80000"/>
                  </a:schemeClr>
                </a:solidFill>
              </a:rPr>
              <a:t>Page </a:t>
            </a:r>
            <a:fld id="{A1A3A419-46F7-4840-8C39-0FB8F6169D0F}" type="slidenum">
              <a:rPr lang="en-AU" sz="1200">
                <a:solidFill>
                  <a:schemeClr val="tx1">
                    <a:alpha val="80000"/>
                  </a:schemeClr>
                </a:solidFill>
              </a:rPr>
              <a:pPr>
                <a:spcAft>
                  <a:spcPts val="600"/>
                </a:spcAft>
              </a:pPr>
              <a:t>7</a:t>
            </a:fld>
            <a:endParaRPr lang="en-AU" sz="1200">
              <a:solidFill>
                <a:schemeClr val="tx1">
                  <a:alpha val="80000"/>
                </a:schemeClr>
              </a:solidFill>
            </a:endParaRPr>
          </a:p>
        </p:txBody>
      </p:sp>
      <p:graphicFrame>
        <p:nvGraphicFramePr>
          <p:cNvPr id="11" name="Content Placeholder 8">
            <a:extLst>
              <a:ext uri="{FF2B5EF4-FFF2-40B4-BE49-F238E27FC236}">
                <a16:creationId xmlns:a16="http://schemas.microsoft.com/office/drawing/2014/main" id="{23727656-F542-4569-AAC2-B4AB39494919}"/>
              </a:ext>
            </a:extLst>
          </p:cNvPr>
          <p:cNvGraphicFramePr>
            <a:graphicFrameLocks noGrp="1"/>
          </p:cNvGraphicFramePr>
          <p:nvPr>
            <p:ph idx="1"/>
            <p:extLst>
              <p:ext uri="{D42A27DB-BD31-4B8C-83A1-F6EECF244321}">
                <p14:modId xmlns:p14="http://schemas.microsoft.com/office/powerpoint/2010/main" val="819742481"/>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4777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762000" y="559678"/>
            <a:ext cx="3567915" cy="4952492"/>
          </a:xfrm>
        </p:spPr>
        <p:txBody>
          <a:bodyPr>
            <a:normAutofit/>
          </a:bodyPr>
          <a:lstStyle/>
          <a:p>
            <a:r>
              <a:rPr lang="en-US">
                <a:solidFill>
                  <a:schemeClr val="bg1"/>
                </a:solidFill>
              </a:rPr>
              <a:t>What is NewLaw?</a:t>
            </a:r>
          </a:p>
        </p:txBody>
      </p:sp>
      <p:cxnSp>
        <p:nvCxnSpPr>
          <p:cNvPr id="18" name="Straight Connector 17">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5181600" y="6356350"/>
            <a:ext cx="4542118" cy="365125"/>
          </a:xfrm>
        </p:spPr>
        <p:txBody>
          <a:bodyPr>
            <a:normAutofit/>
          </a:bodyPr>
          <a:lstStyle/>
          <a:p>
            <a:pPr algn="l">
              <a:spcAft>
                <a:spcPts val="600"/>
              </a:spcAft>
            </a:pPr>
            <a:r>
              <a:rPr lang="en-AU" sz="1200">
                <a:solidFill>
                  <a:schemeClr val="tx1">
                    <a:alpha val="80000"/>
                  </a:schemeClr>
                </a:solidFill>
              </a:rPr>
              <a:t>Spotlight on the Australian NewLaw Landscape | 14 May 2019</a:t>
            </a:r>
          </a:p>
        </p:txBody>
      </p:sp>
      <p:sp>
        <p:nvSpPr>
          <p:cNvPr id="5" name="Slide Number Placeholder 4"/>
          <p:cNvSpPr>
            <a:spLocks noGrp="1"/>
          </p:cNvSpPr>
          <p:nvPr>
            <p:ph type="sldNum" sz="quarter" idx="12"/>
          </p:nvPr>
        </p:nvSpPr>
        <p:spPr>
          <a:xfrm>
            <a:off x="10251024" y="6356350"/>
            <a:ext cx="1102776" cy="365125"/>
          </a:xfrm>
        </p:spPr>
        <p:txBody>
          <a:bodyPr>
            <a:normAutofit/>
          </a:bodyPr>
          <a:lstStyle/>
          <a:p>
            <a:pPr>
              <a:spcAft>
                <a:spcPts val="600"/>
              </a:spcAft>
            </a:pPr>
            <a:r>
              <a:rPr lang="en-AU" sz="1200">
                <a:solidFill>
                  <a:schemeClr val="tx1">
                    <a:alpha val="80000"/>
                  </a:schemeClr>
                </a:solidFill>
              </a:rPr>
              <a:t>Page </a:t>
            </a:r>
            <a:fld id="{A1A3A419-46F7-4840-8C39-0FB8F6169D0F}" type="slidenum">
              <a:rPr lang="en-AU" sz="1200">
                <a:solidFill>
                  <a:schemeClr val="tx1">
                    <a:alpha val="80000"/>
                  </a:schemeClr>
                </a:solidFill>
              </a:rPr>
              <a:pPr>
                <a:spcAft>
                  <a:spcPts val="600"/>
                </a:spcAft>
              </a:pPr>
              <a:t>8</a:t>
            </a:fld>
            <a:endParaRPr lang="en-AU" sz="1200">
              <a:solidFill>
                <a:schemeClr val="tx1">
                  <a:alpha val="80000"/>
                </a:schemeClr>
              </a:solidFill>
            </a:endParaRPr>
          </a:p>
        </p:txBody>
      </p:sp>
      <p:graphicFrame>
        <p:nvGraphicFramePr>
          <p:cNvPr id="11" name="Content Placeholder 8">
            <a:extLst>
              <a:ext uri="{FF2B5EF4-FFF2-40B4-BE49-F238E27FC236}">
                <a16:creationId xmlns:a16="http://schemas.microsoft.com/office/drawing/2014/main" id="{F6E22033-6AE5-4D01-9041-00A1FBD1F19F}"/>
              </a:ext>
            </a:extLst>
          </p:cNvPr>
          <p:cNvGraphicFramePr>
            <a:graphicFrameLocks noGrp="1"/>
          </p:cNvGraphicFramePr>
          <p:nvPr>
            <p:ph idx="1"/>
            <p:extLst>
              <p:ext uri="{D42A27DB-BD31-4B8C-83A1-F6EECF244321}">
                <p14:modId xmlns:p14="http://schemas.microsoft.com/office/powerpoint/2010/main" val="2982445366"/>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272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833002" y="365125"/>
            <a:ext cx="10520702" cy="1325563"/>
          </a:xfrm>
        </p:spPr>
        <p:txBody>
          <a:bodyPr>
            <a:normAutofit/>
          </a:bodyPr>
          <a:lstStyle/>
          <a:p>
            <a:br>
              <a:rPr lang="en-US" sz="1900" dirty="0">
                <a:solidFill>
                  <a:srgbClr val="FFFFFF"/>
                </a:solidFill>
              </a:rPr>
            </a:br>
            <a:br>
              <a:rPr lang="en-US" sz="1900" dirty="0">
                <a:solidFill>
                  <a:srgbClr val="FFFFFF"/>
                </a:solidFill>
              </a:rPr>
            </a:br>
            <a:br>
              <a:rPr lang="en-US" sz="1900" dirty="0">
                <a:solidFill>
                  <a:srgbClr val="FFFFFF"/>
                </a:solidFill>
              </a:rPr>
            </a:br>
            <a:br>
              <a:rPr lang="en-US" sz="1900" dirty="0">
                <a:solidFill>
                  <a:srgbClr val="FFFFFF"/>
                </a:solidFill>
              </a:rPr>
            </a:br>
            <a:r>
              <a:rPr lang="en-US" sz="1900" dirty="0">
                <a:solidFill>
                  <a:srgbClr val="FFFFFF"/>
                </a:solidFill>
              </a:rPr>
              <a:t>Australasian Lawyer’s 25 Most Innovative Law Firms List 2019</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838201" y="2022601"/>
            <a:ext cx="10515598" cy="4154361"/>
          </a:xfrm>
        </p:spPr>
        <p:txBody>
          <a:bodyPr numCol="3">
            <a:normAutofit/>
          </a:bodyPr>
          <a:lstStyle/>
          <a:p>
            <a:r>
              <a:rPr lang="en-AU" sz="2000" dirty="0" err="1">
                <a:solidFill>
                  <a:srgbClr val="FFFFFF"/>
                </a:solidFill>
              </a:rPr>
              <a:t>Ascenta</a:t>
            </a:r>
            <a:endParaRPr lang="en-AU" sz="2000" dirty="0">
              <a:solidFill>
                <a:srgbClr val="FFFFFF"/>
              </a:solidFill>
            </a:endParaRPr>
          </a:p>
          <a:p>
            <a:r>
              <a:rPr lang="en-AU" sz="2000" dirty="0">
                <a:solidFill>
                  <a:srgbClr val="FFFFFF"/>
                </a:solidFill>
              </a:rPr>
              <a:t>Ashurst</a:t>
            </a:r>
          </a:p>
          <a:p>
            <a:r>
              <a:rPr lang="en-AU" sz="2000" dirty="0">
                <a:solidFill>
                  <a:srgbClr val="FFFFFF"/>
                </a:solidFill>
              </a:rPr>
              <a:t>Bird &amp; Bird</a:t>
            </a:r>
          </a:p>
          <a:p>
            <a:r>
              <a:rPr lang="en-AU" sz="2000" dirty="0">
                <a:solidFill>
                  <a:srgbClr val="FFFFFF"/>
                </a:solidFill>
              </a:rPr>
              <a:t>Clayton Utz</a:t>
            </a:r>
          </a:p>
          <a:p>
            <a:r>
              <a:rPr lang="en-AU" sz="2000" dirty="0">
                <a:solidFill>
                  <a:srgbClr val="FFFFFF"/>
                </a:solidFill>
              </a:rPr>
              <a:t>Colin Biggers &amp; Paisley</a:t>
            </a:r>
          </a:p>
          <a:p>
            <a:r>
              <a:rPr lang="en-AU" sz="2000" dirty="0">
                <a:solidFill>
                  <a:srgbClr val="FFFFFF"/>
                </a:solidFill>
              </a:rPr>
              <a:t>Coutts Solicitors &amp; Conveyancers</a:t>
            </a:r>
          </a:p>
          <a:p>
            <a:r>
              <a:rPr lang="en-AU" sz="2000" dirty="0">
                <a:solidFill>
                  <a:srgbClr val="FFFFFF"/>
                </a:solidFill>
              </a:rPr>
              <a:t>Dentons</a:t>
            </a:r>
          </a:p>
          <a:p>
            <a:r>
              <a:rPr lang="en-AU" sz="2000" dirty="0">
                <a:solidFill>
                  <a:srgbClr val="FFFFFF"/>
                </a:solidFill>
              </a:rPr>
              <a:t>Gadens</a:t>
            </a:r>
          </a:p>
          <a:p>
            <a:r>
              <a:rPr lang="en-AU" sz="2000" dirty="0">
                <a:solidFill>
                  <a:srgbClr val="FFFFFF"/>
                </a:solidFill>
              </a:rPr>
              <a:t>Galilee Solicitors</a:t>
            </a:r>
          </a:p>
          <a:p>
            <a:r>
              <a:rPr lang="en-AU" sz="2000" dirty="0">
                <a:solidFill>
                  <a:srgbClr val="FFFFFF"/>
                </a:solidFill>
              </a:rPr>
              <a:t>Gilbert + Tobin</a:t>
            </a:r>
          </a:p>
          <a:p>
            <a:r>
              <a:rPr lang="en-AU" sz="2000" dirty="0">
                <a:solidFill>
                  <a:srgbClr val="FFFFFF"/>
                </a:solidFill>
              </a:rPr>
              <a:t>Greenwoods &amp; Herbert Smith Freehills</a:t>
            </a:r>
          </a:p>
          <a:p>
            <a:r>
              <a:rPr lang="en-AU" sz="2000" dirty="0">
                <a:solidFill>
                  <a:srgbClr val="FFFFFF"/>
                </a:solidFill>
              </a:rPr>
              <a:t>Hamilton Locke</a:t>
            </a:r>
          </a:p>
          <a:p>
            <a:r>
              <a:rPr lang="en-AU" sz="2000" dirty="0">
                <a:solidFill>
                  <a:srgbClr val="FFFFFF"/>
                </a:solidFill>
              </a:rPr>
              <a:t>HBA Legal</a:t>
            </a:r>
          </a:p>
          <a:p>
            <a:r>
              <a:rPr lang="en-AU" sz="2000" dirty="0">
                <a:solidFill>
                  <a:srgbClr val="FFFFFF"/>
                </a:solidFill>
              </a:rPr>
              <a:t>Herbert Smith Freehills</a:t>
            </a:r>
          </a:p>
          <a:p>
            <a:r>
              <a:rPr lang="en-AU" sz="2000" dirty="0">
                <a:solidFill>
                  <a:srgbClr val="FFFFFF"/>
                </a:solidFill>
              </a:rPr>
              <a:t>K&amp;L Gates</a:t>
            </a:r>
          </a:p>
          <a:p>
            <a:r>
              <a:rPr lang="en-AU" sz="2000" dirty="0" err="1">
                <a:solidFill>
                  <a:srgbClr val="FFFFFF"/>
                </a:solidFill>
              </a:rPr>
              <a:t>Keypoint</a:t>
            </a:r>
            <a:r>
              <a:rPr lang="en-AU" sz="2000" dirty="0">
                <a:solidFill>
                  <a:srgbClr val="FFFFFF"/>
                </a:solidFill>
              </a:rPr>
              <a:t> Law</a:t>
            </a:r>
          </a:p>
          <a:p>
            <a:r>
              <a:rPr lang="en-AU" sz="2000" dirty="0">
                <a:solidFill>
                  <a:srgbClr val="FFFFFF"/>
                </a:solidFill>
              </a:rPr>
              <a:t>Lander &amp; Rogers</a:t>
            </a:r>
          </a:p>
          <a:p>
            <a:r>
              <a:rPr lang="en-AU" sz="2000" dirty="0" err="1">
                <a:solidFill>
                  <a:srgbClr val="FFFFFF"/>
                </a:solidFill>
              </a:rPr>
              <a:t>LegalVision</a:t>
            </a:r>
            <a:endParaRPr lang="en-AU" sz="2000" dirty="0">
              <a:solidFill>
                <a:srgbClr val="FFFFFF"/>
              </a:solidFill>
            </a:endParaRPr>
          </a:p>
          <a:p>
            <a:r>
              <a:rPr lang="en-AU" sz="2000" dirty="0">
                <a:solidFill>
                  <a:srgbClr val="FFFFFF"/>
                </a:solidFill>
              </a:rPr>
              <a:t>LOD (Lawyers On Demand)</a:t>
            </a:r>
          </a:p>
          <a:p>
            <a:r>
              <a:rPr lang="en-AU" sz="2000" dirty="0">
                <a:solidFill>
                  <a:srgbClr val="FFFFFF"/>
                </a:solidFill>
              </a:rPr>
              <a:t>Maddocks</a:t>
            </a:r>
          </a:p>
          <a:p>
            <a:r>
              <a:rPr lang="en-AU" sz="2000" dirty="0">
                <a:solidFill>
                  <a:srgbClr val="FFFFFF"/>
                </a:solidFill>
              </a:rPr>
              <a:t>Mills Oakley</a:t>
            </a:r>
          </a:p>
          <a:p>
            <a:r>
              <a:rPr lang="en-AU" sz="2000" dirty="0">
                <a:solidFill>
                  <a:srgbClr val="FFFFFF"/>
                </a:solidFill>
              </a:rPr>
              <a:t>Minter Ellison</a:t>
            </a:r>
          </a:p>
          <a:p>
            <a:r>
              <a:rPr lang="en-AU" sz="2000" dirty="0">
                <a:solidFill>
                  <a:srgbClr val="FFFFFF"/>
                </a:solidFill>
              </a:rPr>
              <a:t>Pragma</a:t>
            </a:r>
          </a:p>
          <a:p>
            <a:r>
              <a:rPr lang="en-AU" sz="2000" dirty="0">
                <a:solidFill>
                  <a:srgbClr val="FFFFFF"/>
                </a:solidFill>
              </a:rPr>
              <a:t>Separate Together</a:t>
            </a:r>
          </a:p>
          <a:p>
            <a:r>
              <a:rPr lang="en-AU" sz="2000" dirty="0">
                <a:solidFill>
                  <a:srgbClr val="FFFFFF"/>
                </a:solidFill>
              </a:rPr>
              <a:t>Source Legal</a:t>
            </a:r>
          </a:p>
          <a:p>
            <a:pPr lvl="1"/>
            <a:endParaRPr lang="en-US" sz="2000" dirty="0">
              <a:solidFill>
                <a:srgbClr val="FFFFFF"/>
              </a:solidFill>
            </a:endParaRPr>
          </a:p>
          <a:p>
            <a:pPr lvl="1"/>
            <a:endParaRPr lang="en-US" sz="2000" dirty="0">
              <a:solidFill>
                <a:srgbClr val="FFFFFF"/>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AU">
                <a:solidFill>
                  <a:srgbClr val="FFFFFF">
                    <a:alpha val="80000"/>
                  </a:srgb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chor="ctr">
            <a:normAutofit/>
          </a:bodyPr>
          <a:lstStyle/>
          <a:p>
            <a:pPr>
              <a:spcAft>
                <a:spcPts val="600"/>
              </a:spcAft>
            </a:pPr>
            <a:r>
              <a:rPr lang="en-AU">
                <a:solidFill>
                  <a:srgbClr val="FFFFFF">
                    <a:alpha val="80000"/>
                  </a:srgbClr>
                </a:solidFill>
              </a:rPr>
              <a:t>Page </a:t>
            </a:r>
            <a:fld id="{A1A3A419-46F7-4840-8C39-0FB8F6169D0F}" type="slidenum">
              <a:rPr lang="en-AU">
                <a:solidFill>
                  <a:srgbClr val="FFFFFF">
                    <a:alpha val="80000"/>
                  </a:srgbClr>
                </a:solidFill>
              </a:rPr>
              <a:pPr>
                <a:spcAft>
                  <a:spcPts val="600"/>
                </a:spcAft>
              </a:pPr>
              <a:t>9</a:t>
            </a:fld>
            <a:endParaRPr lang="en-AU">
              <a:solidFill>
                <a:srgbClr val="FFFFFF">
                  <a:alpha val="80000"/>
                </a:srgbClr>
              </a:solidFill>
            </a:endParaRPr>
          </a:p>
        </p:txBody>
      </p:sp>
    </p:spTree>
    <p:extLst>
      <p:ext uri="{BB962C8B-B14F-4D97-AF65-F5344CB8AC3E}">
        <p14:creationId xmlns:p14="http://schemas.microsoft.com/office/powerpoint/2010/main" val="67363622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833002" y="365125"/>
            <a:ext cx="10520702" cy="1325563"/>
          </a:xfrm>
        </p:spPr>
        <p:txBody>
          <a:bodyPr>
            <a:normAutofit/>
          </a:bodyPr>
          <a:lstStyle/>
          <a:p>
            <a:r>
              <a:rPr lang="en-US">
                <a:solidFill>
                  <a:srgbClr val="FFFFFF"/>
                </a:solidFill>
              </a:rPr>
              <a:t>Remove traditional/global law firms – 11 Left</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838201" y="2022601"/>
            <a:ext cx="10515598" cy="4154361"/>
          </a:xfrm>
        </p:spPr>
        <p:txBody>
          <a:bodyPr numCol="3">
            <a:normAutofit/>
          </a:bodyPr>
          <a:lstStyle/>
          <a:p>
            <a:r>
              <a:rPr lang="en-AU" sz="2000" dirty="0" err="1">
                <a:solidFill>
                  <a:srgbClr val="FFFFFF"/>
                </a:solidFill>
              </a:rPr>
              <a:t>Ascenta</a:t>
            </a:r>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Coutts Solicitors &amp; Conveyancers</a:t>
            </a:r>
          </a:p>
          <a:p>
            <a:endParaRPr lang="en-AU" sz="2000" dirty="0">
              <a:solidFill>
                <a:srgbClr val="FFFFFF"/>
              </a:solidFill>
            </a:endParaRPr>
          </a:p>
          <a:p>
            <a:endParaRPr lang="en-AU" sz="2000" dirty="0">
              <a:solidFill>
                <a:srgbClr val="FFFFFF"/>
              </a:solidFill>
            </a:endParaRPr>
          </a:p>
          <a:p>
            <a:r>
              <a:rPr lang="en-AU" sz="2000" dirty="0">
                <a:solidFill>
                  <a:srgbClr val="FFFFFF"/>
                </a:solidFill>
              </a:rPr>
              <a:t>Galilee Solicitors</a:t>
            </a:r>
          </a:p>
          <a:p>
            <a:endParaRPr lang="en-AU" sz="2000" dirty="0">
              <a:solidFill>
                <a:srgbClr val="FFFFFF"/>
              </a:solidFill>
            </a:endParaRPr>
          </a:p>
          <a:p>
            <a:endParaRPr lang="en-AU" sz="2000" dirty="0">
              <a:solidFill>
                <a:srgbClr val="FFFFFF"/>
              </a:solidFill>
            </a:endParaRPr>
          </a:p>
          <a:p>
            <a:r>
              <a:rPr lang="en-AU" sz="2000" dirty="0">
                <a:solidFill>
                  <a:srgbClr val="FFFFFF"/>
                </a:solidFill>
              </a:rPr>
              <a:t>Hamilton Locke</a:t>
            </a:r>
          </a:p>
          <a:p>
            <a:r>
              <a:rPr lang="en-AU" sz="2000" dirty="0">
                <a:solidFill>
                  <a:srgbClr val="FFFFFF"/>
                </a:solidFill>
              </a:rPr>
              <a:t>HBA Legal</a:t>
            </a:r>
          </a:p>
          <a:p>
            <a:endParaRPr lang="en-AU" sz="2000" dirty="0">
              <a:solidFill>
                <a:srgbClr val="FFFFFF"/>
              </a:solidFill>
            </a:endParaRPr>
          </a:p>
          <a:p>
            <a:endParaRPr lang="en-AU" sz="2000" dirty="0">
              <a:solidFill>
                <a:srgbClr val="FFFFFF"/>
              </a:solidFill>
            </a:endParaRPr>
          </a:p>
          <a:p>
            <a:r>
              <a:rPr lang="en-AU" sz="2000" dirty="0" err="1">
                <a:solidFill>
                  <a:srgbClr val="FFFFFF"/>
                </a:solidFill>
              </a:rPr>
              <a:t>Keypoint</a:t>
            </a:r>
            <a:r>
              <a:rPr lang="en-AU" sz="2000" dirty="0">
                <a:solidFill>
                  <a:srgbClr val="FFFFFF"/>
                </a:solidFill>
              </a:rPr>
              <a:t> Law</a:t>
            </a:r>
          </a:p>
          <a:p>
            <a:endParaRPr lang="en-AU" sz="2000" dirty="0">
              <a:solidFill>
                <a:srgbClr val="FFFFFF"/>
              </a:solidFill>
            </a:endParaRPr>
          </a:p>
          <a:p>
            <a:r>
              <a:rPr lang="en-AU" sz="2000" dirty="0" err="1">
                <a:solidFill>
                  <a:srgbClr val="FFFFFF"/>
                </a:solidFill>
              </a:rPr>
              <a:t>LegalVision</a:t>
            </a:r>
            <a:endParaRPr lang="en-AU" sz="2000" dirty="0">
              <a:solidFill>
                <a:srgbClr val="FFFFFF"/>
              </a:solidFill>
            </a:endParaRPr>
          </a:p>
          <a:p>
            <a:r>
              <a:rPr lang="en-AU" sz="2000" dirty="0">
                <a:solidFill>
                  <a:srgbClr val="FFFFFF"/>
                </a:solidFill>
              </a:rPr>
              <a:t>LOD (Lawyers On Demand)</a:t>
            </a: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Pragma</a:t>
            </a:r>
          </a:p>
          <a:p>
            <a:r>
              <a:rPr lang="en-AU" sz="2000" dirty="0">
                <a:solidFill>
                  <a:srgbClr val="FFFFFF"/>
                </a:solidFill>
              </a:rPr>
              <a:t>Separate Together</a:t>
            </a:r>
          </a:p>
          <a:p>
            <a:r>
              <a:rPr lang="en-AU" sz="2000" dirty="0">
                <a:solidFill>
                  <a:srgbClr val="FFFFFF"/>
                </a:solidFill>
              </a:rPr>
              <a:t>Source Legal</a:t>
            </a:r>
          </a:p>
          <a:p>
            <a:pPr lvl="1"/>
            <a:endParaRPr lang="en-US" sz="2000" dirty="0">
              <a:solidFill>
                <a:srgbClr val="FFFFFF"/>
              </a:solidFill>
            </a:endParaRPr>
          </a:p>
          <a:p>
            <a:pPr lvl="1"/>
            <a:endParaRPr lang="en-US" sz="2000" dirty="0">
              <a:solidFill>
                <a:srgbClr val="FFFFFF"/>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AU">
                <a:solidFill>
                  <a:srgbClr val="FFFFFF">
                    <a:alpha val="80000"/>
                  </a:srgb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chor="ctr">
            <a:normAutofit/>
          </a:bodyPr>
          <a:lstStyle/>
          <a:p>
            <a:pPr>
              <a:spcAft>
                <a:spcPts val="600"/>
              </a:spcAft>
            </a:pPr>
            <a:r>
              <a:rPr lang="en-AU">
                <a:solidFill>
                  <a:srgbClr val="FFFFFF">
                    <a:alpha val="80000"/>
                  </a:srgbClr>
                </a:solidFill>
              </a:rPr>
              <a:t>Page </a:t>
            </a:r>
            <a:fld id="{A1A3A419-46F7-4840-8C39-0FB8F6169D0F}" type="slidenum">
              <a:rPr lang="en-AU">
                <a:solidFill>
                  <a:srgbClr val="FFFFFF">
                    <a:alpha val="80000"/>
                  </a:srgbClr>
                </a:solidFill>
              </a:rPr>
              <a:pPr>
                <a:spcAft>
                  <a:spcPts val="600"/>
                </a:spcAft>
              </a:pPr>
              <a:t>10</a:t>
            </a:fld>
            <a:endParaRPr lang="en-AU">
              <a:solidFill>
                <a:srgbClr val="FFFFFF">
                  <a:alpha val="80000"/>
                </a:srgbClr>
              </a:solidFill>
            </a:endParaRPr>
          </a:p>
        </p:txBody>
      </p:sp>
    </p:spTree>
    <p:extLst>
      <p:ext uri="{BB962C8B-B14F-4D97-AF65-F5344CB8AC3E}">
        <p14:creationId xmlns:p14="http://schemas.microsoft.com/office/powerpoint/2010/main" val="333769944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833002" y="365125"/>
            <a:ext cx="10520702" cy="1325563"/>
          </a:xfrm>
        </p:spPr>
        <p:txBody>
          <a:bodyPr>
            <a:normAutofit/>
          </a:bodyPr>
          <a:lstStyle/>
          <a:p>
            <a:r>
              <a:rPr lang="en-US" dirty="0">
                <a:solidFill>
                  <a:srgbClr val="FFFFFF"/>
                </a:solidFill>
              </a:rPr>
              <a:t>Remove “non-law” firms – 7 left</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838201" y="2022601"/>
            <a:ext cx="10515598" cy="4154361"/>
          </a:xfrm>
        </p:spPr>
        <p:txBody>
          <a:bodyPr numCol="3">
            <a:normAutofit/>
          </a:bodyPr>
          <a:lstStyle/>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Coutts Solicitors &amp; Conveyancers</a:t>
            </a:r>
          </a:p>
          <a:p>
            <a:endParaRPr lang="en-AU" sz="2000" dirty="0">
              <a:solidFill>
                <a:srgbClr val="FFFFFF"/>
              </a:solidFill>
            </a:endParaRPr>
          </a:p>
          <a:p>
            <a:endParaRPr lang="en-AU" sz="2000" dirty="0">
              <a:solidFill>
                <a:srgbClr val="FFFFFF"/>
              </a:solidFill>
            </a:endParaRPr>
          </a:p>
          <a:p>
            <a:r>
              <a:rPr lang="en-AU" sz="2000" dirty="0">
                <a:solidFill>
                  <a:srgbClr val="FFFFFF"/>
                </a:solidFill>
              </a:rPr>
              <a:t>Galilee Solicitors</a:t>
            </a:r>
          </a:p>
          <a:p>
            <a:endParaRPr lang="en-AU" sz="2000" dirty="0">
              <a:solidFill>
                <a:srgbClr val="FFFFFF"/>
              </a:solidFill>
            </a:endParaRPr>
          </a:p>
          <a:p>
            <a:endParaRPr lang="en-AU" sz="2000" dirty="0">
              <a:solidFill>
                <a:srgbClr val="FFFFFF"/>
              </a:solidFill>
            </a:endParaRPr>
          </a:p>
          <a:p>
            <a:r>
              <a:rPr lang="en-AU" sz="2000" dirty="0">
                <a:solidFill>
                  <a:srgbClr val="FFFFFF"/>
                </a:solidFill>
              </a:rPr>
              <a:t>Hamilton Locke</a:t>
            </a: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err="1">
                <a:solidFill>
                  <a:srgbClr val="FFFFFF"/>
                </a:solidFill>
              </a:rPr>
              <a:t>Keypoint</a:t>
            </a:r>
            <a:r>
              <a:rPr lang="en-AU" sz="2000" dirty="0">
                <a:solidFill>
                  <a:srgbClr val="FFFFFF"/>
                </a:solidFill>
              </a:rPr>
              <a:t> Law</a:t>
            </a:r>
          </a:p>
          <a:p>
            <a:endParaRPr lang="en-AU" sz="2000" dirty="0">
              <a:solidFill>
                <a:srgbClr val="FFFFFF"/>
              </a:solidFill>
            </a:endParaRPr>
          </a:p>
          <a:p>
            <a:r>
              <a:rPr lang="en-AU" sz="2000" dirty="0" err="1">
                <a:solidFill>
                  <a:srgbClr val="FFFFFF"/>
                </a:solidFill>
              </a:rPr>
              <a:t>LegalVision</a:t>
            </a:r>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Pragma</a:t>
            </a:r>
          </a:p>
          <a:p>
            <a:endParaRPr lang="en-AU" sz="2000" dirty="0">
              <a:solidFill>
                <a:srgbClr val="FFFFFF"/>
              </a:solidFill>
            </a:endParaRPr>
          </a:p>
          <a:p>
            <a:r>
              <a:rPr lang="en-AU" sz="2000" dirty="0">
                <a:solidFill>
                  <a:srgbClr val="FFFFFF"/>
                </a:solidFill>
              </a:rPr>
              <a:t>Source Legal</a:t>
            </a:r>
          </a:p>
          <a:p>
            <a:pPr lvl="1"/>
            <a:endParaRPr lang="en-US" sz="2000" dirty="0">
              <a:solidFill>
                <a:srgbClr val="FFFFFF"/>
              </a:solidFill>
            </a:endParaRPr>
          </a:p>
          <a:p>
            <a:pPr lvl="1"/>
            <a:endParaRPr lang="en-US" sz="2000" dirty="0">
              <a:solidFill>
                <a:srgbClr val="FFFFFF"/>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AU">
                <a:solidFill>
                  <a:srgbClr val="FFFFFF">
                    <a:alpha val="80000"/>
                  </a:srgb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chor="ctr">
            <a:normAutofit/>
          </a:bodyPr>
          <a:lstStyle/>
          <a:p>
            <a:pPr>
              <a:spcAft>
                <a:spcPts val="600"/>
              </a:spcAft>
            </a:pPr>
            <a:r>
              <a:rPr lang="en-AU">
                <a:solidFill>
                  <a:srgbClr val="FFFFFF">
                    <a:alpha val="80000"/>
                  </a:srgbClr>
                </a:solidFill>
              </a:rPr>
              <a:t>Page </a:t>
            </a:r>
            <a:fld id="{A1A3A419-46F7-4840-8C39-0FB8F6169D0F}" type="slidenum">
              <a:rPr lang="en-AU">
                <a:solidFill>
                  <a:srgbClr val="FFFFFF">
                    <a:alpha val="80000"/>
                  </a:srgbClr>
                </a:solidFill>
              </a:rPr>
              <a:pPr>
                <a:spcAft>
                  <a:spcPts val="600"/>
                </a:spcAft>
              </a:pPr>
              <a:t>11</a:t>
            </a:fld>
            <a:endParaRPr lang="en-AU">
              <a:solidFill>
                <a:srgbClr val="FFFFFF">
                  <a:alpha val="80000"/>
                </a:srgbClr>
              </a:solidFill>
            </a:endParaRPr>
          </a:p>
        </p:txBody>
      </p:sp>
    </p:spTree>
    <p:extLst>
      <p:ext uri="{BB962C8B-B14F-4D97-AF65-F5344CB8AC3E}">
        <p14:creationId xmlns:p14="http://schemas.microsoft.com/office/powerpoint/2010/main" val="222732484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833002" y="365125"/>
            <a:ext cx="10520702" cy="1325563"/>
          </a:xfrm>
        </p:spPr>
        <p:txBody>
          <a:bodyPr>
            <a:normAutofit/>
          </a:bodyPr>
          <a:lstStyle/>
          <a:p>
            <a:r>
              <a:rPr lang="en-US">
                <a:solidFill>
                  <a:srgbClr val="FFFFFF"/>
                </a:solidFill>
              </a:rPr>
              <a:t>Remove firms more than five years old – 5 left</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838201" y="2022601"/>
            <a:ext cx="10515598" cy="4154361"/>
          </a:xfrm>
        </p:spPr>
        <p:txBody>
          <a:bodyPr numCol="3">
            <a:normAutofit/>
          </a:bodyPr>
          <a:lstStyle/>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Hamilton Locke</a:t>
            </a: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err="1">
                <a:solidFill>
                  <a:srgbClr val="FFFFFF"/>
                </a:solidFill>
              </a:rPr>
              <a:t>Keypoint</a:t>
            </a:r>
            <a:r>
              <a:rPr lang="en-AU" sz="2000" dirty="0">
                <a:solidFill>
                  <a:srgbClr val="FFFFFF"/>
                </a:solidFill>
              </a:rPr>
              <a:t> Law</a:t>
            </a:r>
          </a:p>
          <a:p>
            <a:endParaRPr lang="en-AU" sz="2000" dirty="0">
              <a:solidFill>
                <a:srgbClr val="FFFFFF"/>
              </a:solidFill>
            </a:endParaRPr>
          </a:p>
          <a:p>
            <a:r>
              <a:rPr lang="en-AU" sz="2000" dirty="0" err="1">
                <a:solidFill>
                  <a:srgbClr val="FFFFFF"/>
                </a:solidFill>
              </a:rPr>
              <a:t>LegalVision</a:t>
            </a:r>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a:p>
            <a:r>
              <a:rPr lang="en-AU" sz="2000" dirty="0">
                <a:solidFill>
                  <a:srgbClr val="FFFFFF"/>
                </a:solidFill>
              </a:rPr>
              <a:t>Pragma</a:t>
            </a:r>
          </a:p>
          <a:p>
            <a:endParaRPr lang="en-AU" sz="2000" dirty="0">
              <a:solidFill>
                <a:srgbClr val="FFFFFF"/>
              </a:solidFill>
            </a:endParaRPr>
          </a:p>
          <a:p>
            <a:r>
              <a:rPr lang="en-AU" sz="2000" dirty="0">
                <a:solidFill>
                  <a:srgbClr val="FFFFFF"/>
                </a:solidFill>
              </a:rPr>
              <a:t>Source Legal</a:t>
            </a:r>
          </a:p>
          <a:p>
            <a:pPr lvl="1"/>
            <a:endParaRPr lang="en-US" sz="2000" dirty="0">
              <a:solidFill>
                <a:srgbClr val="FFFFFF"/>
              </a:solidFill>
            </a:endParaRPr>
          </a:p>
          <a:p>
            <a:pPr lvl="1"/>
            <a:endParaRPr lang="en-US" sz="2000" dirty="0">
              <a:solidFill>
                <a:srgbClr val="FFFFFF"/>
              </a:solidFill>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AU">
                <a:solidFill>
                  <a:srgbClr val="FFFFFF">
                    <a:alpha val="80000"/>
                  </a:srgb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chor="ctr">
            <a:normAutofit/>
          </a:bodyPr>
          <a:lstStyle/>
          <a:p>
            <a:pPr>
              <a:spcAft>
                <a:spcPts val="600"/>
              </a:spcAft>
            </a:pPr>
            <a:r>
              <a:rPr lang="en-AU">
                <a:solidFill>
                  <a:srgbClr val="FFFFFF">
                    <a:alpha val="80000"/>
                  </a:srgbClr>
                </a:solidFill>
              </a:rPr>
              <a:t>Page </a:t>
            </a:r>
            <a:fld id="{A1A3A419-46F7-4840-8C39-0FB8F6169D0F}" type="slidenum">
              <a:rPr lang="en-AU">
                <a:solidFill>
                  <a:srgbClr val="FFFFFF">
                    <a:alpha val="80000"/>
                  </a:srgbClr>
                </a:solidFill>
              </a:rPr>
              <a:pPr>
                <a:spcAft>
                  <a:spcPts val="600"/>
                </a:spcAft>
              </a:pPr>
              <a:t>12</a:t>
            </a:fld>
            <a:endParaRPr lang="en-AU">
              <a:solidFill>
                <a:srgbClr val="FFFFFF">
                  <a:alpha val="80000"/>
                </a:srgbClr>
              </a:solidFill>
            </a:endParaRPr>
          </a:p>
        </p:txBody>
      </p:sp>
    </p:spTree>
    <p:extLst>
      <p:ext uri="{BB962C8B-B14F-4D97-AF65-F5344CB8AC3E}">
        <p14:creationId xmlns:p14="http://schemas.microsoft.com/office/powerpoint/2010/main" val="382542981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571811" y="1573586"/>
            <a:ext cx="9122584" cy="1325563"/>
          </a:xfrm>
        </p:spPr>
        <p:txBody>
          <a:bodyPr>
            <a:normAutofit/>
          </a:bodyPr>
          <a:lstStyle/>
          <a:p>
            <a:r>
              <a:rPr lang="en-US" dirty="0"/>
              <a:t>Some common elements in current </a:t>
            </a:r>
            <a:r>
              <a:rPr lang="en-US" dirty="0" err="1"/>
              <a:t>NewLaw</a:t>
            </a:r>
            <a:r>
              <a:rPr lang="en-US" dirty="0"/>
              <a:t> businesses</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571811" y="3060017"/>
            <a:ext cx="6066118" cy="2438546"/>
          </a:xfrm>
        </p:spPr>
        <p:txBody>
          <a:bodyPr>
            <a:normAutofit lnSpcReduction="10000"/>
          </a:bodyPr>
          <a:lstStyle/>
          <a:p>
            <a:pPr marL="514350" indent="-514350">
              <a:buFont typeface="+mj-lt"/>
              <a:buAutoNum type="arabicPeriod"/>
            </a:pPr>
            <a:r>
              <a:rPr lang="en-US" sz="2000" dirty="0"/>
              <a:t>Flexible work practices:</a:t>
            </a:r>
          </a:p>
          <a:p>
            <a:pPr marL="636588" lvl="2" indent="-457200"/>
            <a:r>
              <a:rPr lang="en-US" sz="1500" dirty="0"/>
              <a:t>Working from home, other locations, remote desk-tops, virtual servers</a:t>
            </a:r>
          </a:p>
          <a:p>
            <a:pPr marL="636588" lvl="2" indent="-457200"/>
            <a:r>
              <a:rPr lang="en-US" sz="1500" dirty="0" err="1"/>
              <a:t>eg</a:t>
            </a:r>
            <a:r>
              <a:rPr lang="en-US" sz="1500" dirty="0"/>
              <a:t> Hive, Lawyers on Demand, Free Range Lawyers, Orbit</a:t>
            </a:r>
          </a:p>
          <a:p>
            <a:pPr marL="457200" lvl="1" indent="-457200">
              <a:buFont typeface="Arial" panose="020B0604020202020204" pitchFamily="34" charset="0"/>
              <a:buChar char="•"/>
            </a:pPr>
            <a:endParaRPr lang="en-US" sz="1500" dirty="0"/>
          </a:p>
          <a:p>
            <a:pPr lvl="1"/>
            <a:r>
              <a:rPr lang="en-US" sz="2000" dirty="0"/>
              <a:t>2. Alternative Fee Arrangements</a:t>
            </a:r>
          </a:p>
          <a:p>
            <a:pPr marL="636588" lvl="2" indent="-457200"/>
            <a:r>
              <a:rPr lang="en-US" sz="1500" dirty="0"/>
              <a:t>Fixed fees, success fees, value billing, aligned pricing</a:t>
            </a:r>
          </a:p>
          <a:p>
            <a:pPr marL="636588" lvl="2" indent="-457200"/>
            <a:r>
              <a:rPr lang="en-US" sz="1500" dirty="0"/>
              <a:t> </a:t>
            </a:r>
            <a:r>
              <a:rPr lang="en-US" sz="1500" dirty="0" err="1"/>
              <a:t>eg</a:t>
            </a:r>
            <a:r>
              <a:rPr lang="en-US" sz="1500" dirty="0"/>
              <a:t> </a:t>
            </a:r>
            <a:r>
              <a:rPr lang="en-US" sz="1500" dirty="0" err="1"/>
              <a:t>Moores</a:t>
            </a:r>
            <a:r>
              <a:rPr lang="en-US" sz="1500" dirty="0"/>
              <a:t>, </a:t>
            </a:r>
            <a:r>
              <a:rPr lang="en-US" sz="1500" dirty="0" err="1"/>
              <a:t>Aptum</a:t>
            </a:r>
            <a:r>
              <a:rPr lang="en-US" sz="1500" dirty="0"/>
              <a:t>, </a:t>
            </a:r>
          </a:p>
          <a:p>
            <a:pPr lvl="1"/>
            <a:endParaRPr lang="en-US" sz="1500" dirty="0"/>
          </a:p>
          <a:p>
            <a:pPr lvl="1"/>
            <a:endParaRPr lang="en-US" sz="1500" dirty="0"/>
          </a:p>
        </p:txBody>
      </p:sp>
      <p:sp>
        <p:nvSpPr>
          <p:cNvPr id="2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2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13" name="Graphic 12" descr="Money">
            <a:extLst>
              <a:ext uri="{FF2B5EF4-FFF2-40B4-BE49-F238E27FC236}">
                <a16:creationId xmlns:a16="http://schemas.microsoft.com/office/drawing/2014/main" id="{2951458A-467F-47A2-B3D4-8D8C5E8A6D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5899" y="3191551"/>
            <a:ext cx="2194559" cy="2194559"/>
          </a:xfrm>
          <a:prstGeom prst="rect">
            <a:avLst/>
          </a:prstGeom>
        </p:spPr>
      </p:pic>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ormAutofit/>
          </a:bodyPr>
          <a:lstStyle/>
          <a:p>
            <a:pPr algn="ctr">
              <a:lnSpc>
                <a:spcPct val="90000"/>
              </a:lnSpc>
              <a:spcAft>
                <a:spcPts val="600"/>
              </a:spcAft>
            </a:pPr>
            <a:r>
              <a:rPr lang="en-AU" sz="1200">
                <a:solidFill>
                  <a:prstClr val="black">
                    <a:tint val="75000"/>
                  </a:prst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r>
              <a:rPr lang="en-AU" sz="1200">
                <a:solidFill>
                  <a:prstClr val="black">
                    <a:tint val="75000"/>
                  </a:prstClr>
                </a:solidFill>
              </a:rPr>
              <a:t>Page </a:t>
            </a:r>
            <a:fld id="{A1A3A419-46F7-4840-8C39-0FB8F6169D0F}" type="slidenum">
              <a:rPr lang="en-AU" sz="1200">
                <a:solidFill>
                  <a:prstClr val="black">
                    <a:tint val="75000"/>
                  </a:prstClr>
                </a:solidFill>
              </a:rPr>
              <a:pPr>
                <a:spcAft>
                  <a:spcPts val="600"/>
                </a:spcAft>
              </a:pPr>
              <a:t>13</a:t>
            </a:fld>
            <a:endParaRPr lang="en-AU" sz="1200">
              <a:solidFill>
                <a:prstClr val="black">
                  <a:tint val="75000"/>
                </a:prstClr>
              </a:solidFill>
            </a:endParaRPr>
          </a:p>
        </p:txBody>
      </p:sp>
    </p:spTree>
    <p:extLst>
      <p:ext uri="{BB962C8B-B14F-4D97-AF65-F5344CB8AC3E}">
        <p14:creationId xmlns:p14="http://schemas.microsoft.com/office/powerpoint/2010/main" val="202705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571811" y="1573586"/>
            <a:ext cx="9122584" cy="1325563"/>
          </a:xfrm>
        </p:spPr>
        <p:txBody>
          <a:bodyPr>
            <a:normAutofit/>
          </a:bodyPr>
          <a:lstStyle/>
          <a:p>
            <a:r>
              <a:rPr lang="en-US"/>
              <a:t>Common elements in current NewLaw businesses</a:t>
            </a:r>
            <a:endParaRPr lang="en-US" dirty="0"/>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571811" y="3060017"/>
            <a:ext cx="6066118" cy="2438546"/>
          </a:xfrm>
        </p:spPr>
        <p:txBody>
          <a:bodyPr>
            <a:normAutofit fontScale="55000" lnSpcReduction="20000"/>
          </a:bodyPr>
          <a:lstStyle/>
          <a:p>
            <a:pPr lvl="1"/>
            <a:r>
              <a:rPr lang="en-US" sz="3100" dirty="0"/>
              <a:t>3. Focus on </a:t>
            </a:r>
            <a:r>
              <a:rPr lang="en-US" sz="3100" dirty="0" err="1"/>
              <a:t>legaltech</a:t>
            </a:r>
            <a:r>
              <a:rPr lang="en-US" sz="3100" dirty="0"/>
              <a:t> and uses of disruptive technology to deliver</a:t>
            </a:r>
          </a:p>
          <a:p>
            <a:pPr marL="636588" lvl="2" indent="-457200"/>
            <a:r>
              <a:rPr lang="en-US" dirty="0"/>
              <a:t>Social media marketing, AI tools, contract automation, smart contracts </a:t>
            </a:r>
          </a:p>
          <a:p>
            <a:pPr marL="636588" lvl="2" indent="-457200"/>
            <a:r>
              <a:rPr lang="en-US" dirty="0" err="1"/>
              <a:t>eg</a:t>
            </a:r>
            <a:r>
              <a:rPr lang="en-US" dirty="0"/>
              <a:t> Legal Vision, ALT (Freehills), Titan, Contract Probe</a:t>
            </a:r>
          </a:p>
          <a:p>
            <a:pPr lvl="1"/>
            <a:endParaRPr lang="en-US" dirty="0"/>
          </a:p>
          <a:p>
            <a:pPr lvl="1"/>
            <a:r>
              <a:rPr lang="en-US" sz="2900" dirty="0"/>
              <a:t>4. New partnership structures/less hierarchy</a:t>
            </a:r>
          </a:p>
          <a:p>
            <a:pPr marL="636588" lvl="2" indent="-457200"/>
            <a:r>
              <a:rPr lang="en-US" dirty="0"/>
              <a:t>Eat what you kill, referral fees, shared management entities</a:t>
            </a:r>
          </a:p>
          <a:p>
            <a:pPr marL="636588" lvl="2" indent="-457200"/>
            <a:r>
              <a:rPr lang="en-US" dirty="0"/>
              <a:t>Profit share/income available at more junior levels</a:t>
            </a:r>
          </a:p>
          <a:p>
            <a:pPr marL="636588" lvl="2" indent="-457200"/>
            <a:r>
              <a:rPr lang="en-US" dirty="0" err="1"/>
              <a:t>eg</a:t>
            </a:r>
            <a:r>
              <a:rPr lang="en-US" dirty="0"/>
              <a:t> </a:t>
            </a:r>
            <a:r>
              <a:rPr lang="en-US" dirty="0" err="1"/>
              <a:t>Keypoint</a:t>
            </a:r>
            <a:r>
              <a:rPr lang="en-US" dirty="0"/>
              <a:t>, Nexus, Mills Oakley, Peer Legal, Steward</a:t>
            </a:r>
          </a:p>
          <a:p>
            <a:pPr lvl="1"/>
            <a:endParaRPr lang="en-US" sz="1500" dirty="0"/>
          </a:p>
          <a:p>
            <a:pPr lvl="1"/>
            <a:endParaRPr lang="en-US" sz="1500" dirty="0"/>
          </a:p>
        </p:txBody>
      </p:sp>
      <p:sp>
        <p:nvSpPr>
          <p:cNvPr id="2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2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13" name="Graphic 12" descr="Money">
            <a:extLst>
              <a:ext uri="{FF2B5EF4-FFF2-40B4-BE49-F238E27FC236}">
                <a16:creationId xmlns:a16="http://schemas.microsoft.com/office/drawing/2014/main" id="{2951458A-467F-47A2-B3D4-8D8C5E8A6D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5899" y="3191551"/>
            <a:ext cx="2194559" cy="2194559"/>
          </a:xfrm>
          <a:prstGeom prst="rect">
            <a:avLst/>
          </a:prstGeom>
        </p:spPr>
      </p:pic>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356350"/>
            <a:ext cx="4114800" cy="365125"/>
          </a:xfrm>
        </p:spPr>
        <p:txBody>
          <a:bodyPr>
            <a:normAutofit/>
          </a:bodyPr>
          <a:lstStyle/>
          <a:p>
            <a:pPr algn="ctr">
              <a:lnSpc>
                <a:spcPct val="90000"/>
              </a:lnSpc>
              <a:spcAft>
                <a:spcPts val="600"/>
              </a:spcAft>
            </a:pPr>
            <a:r>
              <a:rPr lang="en-AU" sz="1200">
                <a:solidFill>
                  <a:prstClr val="black">
                    <a:tint val="75000"/>
                  </a:prstClr>
                </a:solidFill>
              </a:rPr>
              <a:t>Spotlight on the Australian NewLaw Landscape | 14 May 2019</a:t>
            </a: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r>
              <a:rPr lang="en-AU" sz="1200">
                <a:solidFill>
                  <a:prstClr val="black">
                    <a:tint val="75000"/>
                  </a:prstClr>
                </a:solidFill>
              </a:rPr>
              <a:t>Page </a:t>
            </a:r>
            <a:fld id="{A1A3A419-46F7-4840-8C39-0FB8F6169D0F}" type="slidenum">
              <a:rPr lang="en-AU" sz="1200">
                <a:solidFill>
                  <a:prstClr val="black">
                    <a:tint val="75000"/>
                  </a:prstClr>
                </a:solidFill>
              </a:rPr>
              <a:pPr>
                <a:spcAft>
                  <a:spcPts val="600"/>
                </a:spcAft>
              </a:pPr>
              <a:t>14</a:t>
            </a:fld>
            <a:endParaRPr lang="en-AU" sz="1200">
              <a:solidFill>
                <a:prstClr val="black">
                  <a:tint val="75000"/>
                </a:prstClr>
              </a:solidFill>
            </a:endParaRPr>
          </a:p>
        </p:txBody>
      </p:sp>
    </p:spTree>
    <p:extLst>
      <p:ext uri="{BB962C8B-B14F-4D97-AF65-F5344CB8AC3E}">
        <p14:creationId xmlns:p14="http://schemas.microsoft.com/office/powerpoint/2010/main" val="2274472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1136428" y="627564"/>
            <a:ext cx="7474172" cy="1325563"/>
          </a:xfrm>
        </p:spPr>
        <p:txBody>
          <a:bodyPr>
            <a:normAutofit/>
          </a:bodyPr>
          <a:lstStyle/>
          <a:p>
            <a:r>
              <a:rPr lang="en-US" dirty="0" err="1"/>
              <a:t>NewLaw</a:t>
            </a:r>
            <a:r>
              <a:rPr lang="en-US" dirty="0"/>
              <a:t> – a breakdown</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1136429" y="2278173"/>
            <a:ext cx="6467867" cy="3450613"/>
          </a:xfrm>
        </p:spPr>
        <p:txBody>
          <a:bodyPr anchor="ctr">
            <a:normAutofit fontScale="92500" lnSpcReduction="10000"/>
          </a:bodyPr>
          <a:lstStyle/>
          <a:p>
            <a:endParaRPr lang="en-US" sz="2000" dirty="0"/>
          </a:p>
          <a:p>
            <a:r>
              <a:rPr lang="en-US" sz="2800" dirty="0"/>
              <a:t>4 types of </a:t>
            </a:r>
            <a:r>
              <a:rPr lang="en-US" sz="2800" dirty="0" err="1"/>
              <a:t>NewLaw</a:t>
            </a:r>
            <a:r>
              <a:rPr lang="en-US" sz="2800" dirty="0"/>
              <a:t> Businesses</a:t>
            </a:r>
          </a:p>
          <a:p>
            <a:pPr marL="457200" lvl="1" indent="-457200">
              <a:buFont typeface="Arial" panose="020B0604020202020204" pitchFamily="34" charset="0"/>
              <a:buChar char="•"/>
            </a:pPr>
            <a:r>
              <a:rPr lang="en-US" sz="2000" dirty="0"/>
              <a:t>New law firms doing it differently from the beginning including providing non-legal services</a:t>
            </a:r>
          </a:p>
          <a:p>
            <a:pPr marL="457200" lvl="1" indent="-457200">
              <a:buFont typeface="Arial" panose="020B0604020202020204" pitchFamily="34" charset="0"/>
              <a:buChar char="•"/>
            </a:pPr>
            <a:r>
              <a:rPr lang="en-US" sz="2000" dirty="0"/>
              <a:t>Traditional law firms trying to change and do it differently</a:t>
            </a:r>
          </a:p>
          <a:p>
            <a:pPr marL="457200" lvl="1" indent="-457200">
              <a:buFont typeface="Arial" panose="020B0604020202020204" pitchFamily="34" charset="0"/>
              <a:buChar char="•"/>
            </a:pPr>
            <a:r>
              <a:rPr lang="en-US" sz="2000" dirty="0"/>
              <a:t>Non-law firms providing legal services or services that compete with legal services </a:t>
            </a:r>
            <a:r>
              <a:rPr lang="en-US" sz="2000" dirty="0" err="1"/>
              <a:t>eg</a:t>
            </a:r>
            <a:r>
              <a:rPr lang="en-US" sz="2000" dirty="0"/>
              <a:t> legal information</a:t>
            </a:r>
          </a:p>
          <a:p>
            <a:pPr marL="457200" lvl="1" indent="-457200">
              <a:buFont typeface="Arial" panose="020B0604020202020204" pitchFamily="34" charset="0"/>
              <a:buChar char="•"/>
            </a:pPr>
            <a:r>
              <a:rPr lang="en-US" sz="2000" dirty="0"/>
              <a:t>Business that are deliberately supporting the </a:t>
            </a:r>
            <a:r>
              <a:rPr lang="en-US" sz="2000" dirty="0" err="1"/>
              <a:t>NewLaw</a:t>
            </a:r>
            <a:r>
              <a:rPr lang="en-US" sz="2000" dirty="0"/>
              <a:t> firms and their models</a:t>
            </a:r>
            <a:br>
              <a:rPr lang="en-US" sz="2000" dirty="0"/>
            </a:br>
            <a:endParaRPr lang="en-US" sz="2000" dirty="0"/>
          </a:p>
          <a:p>
            <a:pPr marL="457200" lvl="1" indent="-457200">
              <a:buFont typeface="Arial" panose="020B0604020202020204" pitchFamily="34" charset="0"/>
              <a:buChar char="•"/>
            </a:pPr>
            <a:endParaRPr lang="en-US" sz="2000" dirty="0"/>
          </a:p>
          <a:p>
            <a:pPr lvl="1"/>
            <a:endParaRPr lang="en-US" sz="2000" dirty="0"/>
          </a:p>
          <a:p>
            <a:pPr lvl="1"/>
            <a:endParaRPr lang="en-US" sz="2000" dirty="0"/>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1103859" y="6356350"/>
            <a:ext cx="4894169" cy="365125"/>
          </a:xfrm>
        </p:spPr>
        <p:txBody>
          <a:bodyPr>
            <a:normAutofit/>
          </a:bodyPr>
          <a:lstStyle/>
          <a:p>
            <a:pPr algn="l">
              <a:spcAft>
                <a:spcPts val="600"/>
              </a:spcAft>
            </a:pPr>
            <a:r>
              <a:rPr lang="en-AU" sz="1050">
                <a:solidFill>
                  <a:schemeClr val="tx1">
                    <a:lumMod val="75000"/>
                    <a:lumOff val="25000"/>
                  </a:schemeClr>
                </a:solidFill>
              </a:rPr>
              <a:t>Spotlight on the Australian NewLaw Landscape | 14 May 2019</a:t>
            </a:r>
          </a:p>
        </p:txBody>
      </p:sp>
      <p:sp>
        <p:nvSpPr>
          <p:cNvPr id="16" name="Rectangle 15">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Scales of Justice">
            <a:extLst>
              <a:ext uri="{FF2B5EF4-FFF2-40B4-BE49-F238E27FC236}">
                <a16:creationId xmlns:a16="http://schemas.microsoft.com/office/drawing/2014/main" id="{37D3FE6A-549A-48F0-91C0-3BE8AF807F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r>
              <a:rPr lang="en-AU">
                <a:solidFill>
                  <a:srgbClr val="FFFFFF"/>
                </a:solidFill>
              </a:rPr>
              <a:t>Page </a:t>
            </a:r>
            <a:fld id="{A1A3A419-46F7-4840-8C39-0FB8F6169D0F}" type="slidenum">
              <a:rPr lang="en-AU">
                <a:solidFill>
                  <a:srgbClr val="FFFFFF"/>
                </a:solidFill>
              </a:rPr>
              <a:pPr>
                <a:spcAft>
                  <a:spcPts val="600"/>
                </a:spcAft>
              </a:pPr>
              <a:t>15</a:t>
            </a:fld>
            <a:endParaRPr lang="en-AU">
              <a:solidFill>
                <a:srgbClr val="FFFFFF"/>
              </a:solidFill>
            </a:endParaRPr>
          </a:p>
        </p:txBody>
      </p:sp>
    </p:spTree>
    <p:extLst>
      <p:ext uri="{BB962C8B-B14F-4D97-AF65-F5344CB8AC3E}">
        <p14:creationId xmlns:p14="http://schemas.microsoft.com/office/powerpoint/2010/main" val="3187416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4526280"/>
            <a:ext cx="7410681" cy="1737360"/>
          </a:xfrm>
        </p:spPr>
        <p:txBody>
          <a:bodyPr>
            <a:normAutofit/>
          </a:bodyPr>
          <a:lstStyle/>
          <a:p>
            <a:r>
              <a:rPr lang="en-US" sz="4800" dirty="0"/>
              <a:t>The Rise of the Lawyer Network Platform</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40080" y="595293"/>
            <a:ext cx="5676637" cy="3463951"/>
          </a:xfrm>
        </p:spPr>
        <p:txBody>
          <a:bodyPr anchor="ctr">
            <a:normAutofit fontScale="55000" lnSpcReduction="20000"/>
          </a:bodyPr>
          <a:lstStyle/>
          <a:p>
            <a:endParaRPr lang="en-US" sz="2000" dirty="0"/>
          </a:p>
          <a:p>
            <a:endParaRPr lang="en-US" sz="2000" dirty="0"/>
          </a:p>
          <a:p>
            <a:endParaRPr lang="en-US" sz="3200" dirty="0"/>
          </a:p>
          <a:p>
            <a:r>
              <a:rPr lang="en-US" sz="3200" dirty="0"/>
              <a:t>Larger law firms are increasingly going to struggle to keep their best experts as they turn to freelancing and sole practices…</a:t>
            </a:r>
          </a:p>
          <a:p>
            <a:pPr marL="457200" lvl="1" indent="-457200">
              <a:buFont typeface="Arial" panose="020B0604020202020204" pitchFamily="34" charset="0"/>
              <a:buChar char="•"/>
            </a:pPr>
            <a:r>
              <a:rPr lang="en-US" sz="2000" dirty="0"/>
              <a:t>Locked into pre-gig economy overheads</a:t>
            </a:r>
          </a:p>
          <a:p>
            <a:pPr marL="457200" lvl="1" indent="-457200">
              <a:buFont typeface="Arial" panose="020B0604020202020204" pitchFamily="34" charset="0"/>
              <a:buChar char="•"/>
            </a:pPr>
            <a:r>
              <a:rPr lang="en-US" sz="2000" dirty="0"/>
              <a:t>Better returns on time and more independence away from firms</a:t>
            </a:r>
          </a:p>
          <a:p>
            <a:pPr marL="457200" lvl="1" indent="-457200">
              <a:buFont typeface="Arial" panose="020B0604020202020204" pitchFamily="34" charset="0"/>
              <a:buChar char="•"/>
            </a:pPr>
            <a:r>
              <a:rPr lang="en-US" sz="2000" dirty="0"/>
              <a:t>As lack of brand loyalty and differentiation between larger law firms grows, individual relationships become more important </a:t>
            </a:r>
          </a:p>
          <a:p>
            <a:pPr marL="457200" lvl="1" indent="-457200">
              <a:buFont typeface="Arial" panose="020B0604020202020204" pitchFamily="34" charset="0"/>
              <a:buChar char="•"/>
            </a:pPr>
            <a:r>
              <a:rPr lang="en-US" sz="2000" dirty="0"/>
              <a:t>In-house placement businesses: Lawyers on Demand/</a:t>
            </a:r>
            <a:r>
              <a:rPr lang="en-US" sz="2000" dirty="0" err="1"/>
              <a:t>Lexvoco</a:t>
            </a:r>
            <a:r>
              <a:rPr lang="en-US" sz="2000" dirty="0"/>
              <a:t>/</a:t>
            </a:r>
            <a:r>
              <a:rPr lang="en-US" sz="2000" dirty="0" err="1"/>
              <a:t>Peerpoint</a:t>
            </a:r>
            <a:endParaRPr lang="en-US" sz="2000" dirty="0"/>
          </a:p>
          <a:p>
            <a:pPr marL="457200" lvl="1" indent="-457200">
              <a:buFont typeface="Arial" panose="020B0604020202020204" pitchFamily="34" charset="0"/>
              <a:buChar char="•"/>
            </a:pPr>
            <a:r>
              <a:rPr lang="en-US" sz="2000" dirty="0"/>
              <a:t>Legal referral services: </a:t>
            </a:r>
            <a:r>
              <a:rPr lang="en-US" sz="2000" dirty="0" err="1"/>
              <a:t>Alifery</a:t>
            </a:r>
            <a:r>
              <a:rPr lang="en-US" sz="2000" dirty="0"/>
              <a:t>/Free Range Lawyers/Legally Yours/Law Adviser</a:t>
            </a:r>
          </a:p>
          <a:p>
            <a:pPr marL="457200" lvl="1" indent="-457200">
              <a:buFont typeface="Arial" panose="020B0604020202020204" pitchFamily="34" charset="0"/>
              <a:buChar char="•"/>
            </a:pPr>
            <a:r>
              <a:rPr lang="en-US" sz="2000" dirty="0"/>
              <a:t>Practice collaborations/franchises: Steward/Your Law Firm/Unlike Minds/Stacks</a:t>
            </a:r>
          </a:p>
          <a:p>
            <a:pPr marL="457200" lvl="1" indent="-457200">
              <a:buFont typeface="Arial" panose="020B0604020202020204" pitchFamily="34" charset="0"/>
              <a:buChar char="•"/>
            </a:pPr>
            <a:endParaRPr lang="en-US" sz="1800" dirty="0"/>
          </a:p>
          <a:p>
            <a:pPr marL="457200" lvl="1" indent="-457200">
              <a:buFont typeface="Arial" panose="020B0604020202020204" pitchFamily="34" charset="0"/>
              <a:buChar char="•"/>
            </a:pPr>
            <a:endParaRPr lang="en-US" sz="1800" dirty="0"/>
          </a:p>
          <a:p>
            <a:pPr marL="457200" lvl="1" indent="-457200">
              <a:buFont typeface="Arial" panose="020B0604020202020204" pitchFamily="34" charset="0"/>
              <a:buChar char="•"/>
            </a:pPr>
            <a:endParaRPr lang="en-US" sz="1800" dirty="0"/>
          </a:p>
          <a:p>
            <a:pPr lvl="1"/>
            <a:endParaRPr lang="en-US" sz="1800" dirty="0"/>
          </a:p>
          <a:p>
            <a:pPr lvl="1"/>
            <a:endParaRPr lang="en-US" sz="1800" dirty="0"/>
          </a:p>
        </p:txBody>
      </p:sp>
      <p:sp>
        <p:nvSpPr>
          <p:cNvPr id="21" name="Freeform: Shape 15">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17">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640079" y="6350238"/>
            <a:ext cx="6758941" cy="365125"/>
          </a:xfrm>
        </p:spPr>
        <p:txBody>
          <a:bodyPr>
            <a:normAutofit/>
          </a:bodyPr>
          <a:lstStyle/>
          <a:p>
            <a:pPr algn="l">
              <a:spcAft>
                <a:spcPts val="600"/>
              </a:spcAft>
            </a:pPr>
            <a:r>
              <a:rPr lang="en-AU" sz="1200">
                <a:solidFill>
                  <a:prstClr val="black">
                    <a:tint val="75000"/>
                  </a:prstClr>
                </a:solidFill>
              </a:rPr>
              <a:t>Spotlight on the Australian NewLaw Landscape | 14 May 2019</a:t>
            </a:r>
          </a:p>
        </p:txBody>
      </p:sp>
      <p:sp>
        <p:nvSpPr>
          <p:cNvPr id="5" name="Slide Number Placeholder 4"/>
          <p:cNvSpPr>
            <a:spLocks noGrp="1"/>
          </p:cNvSpPr>
          <p:nvPr>
            <p:ph type="sldNum" sz="quarter" idx="12"/>
          </p:nvPr>
        </p:nvSpPr>
        <p:spPr>
          <a:xfrm>
            <a:off x="11084767" y="6350238"/>
            <a:ext cx="365760" cy="365125"/>
          </a:xfrm>
          <a:prstGeom prst="ellipse">
            <a:avLst/>
          </a:prstGeom>
          <a:solidFill>
            <a:srgbClr val="595959"/>
          </a:solidFill>
        </p:spPr>
        <p:txBody>
          <a:bodyPr>
            <a:normAutofit/>
          </a:bodyPr>
          <a:lstStyle/>
          <a:p>
            <a:pPr algn="ctr">
              <a:lnSpc>
                <a:spcPct val="90000"/>
              </a:lnSpc>
              <a:spcAft>
                <a:spcPts val="600"/>
              </a:spcAft>
            </a:pPr>
            <a:r>
              <a:rPr lang="en-AU" sz="900">
                <a:solidFill>
                  <a:srgbClr val="FFFFFF"/>
                </a:solidFill>
              </a:rPr>
              <a:t>Page </a:t>
            </a:r>
            <a:fld id="{A1A3A419-46F7-4840-8C39-0FB8F6169D0F}" type="slidenum">
              <a:rPr lang="en-AU" sz="900">
                <a:solidFill>
                  <a:srgbClr val="FFFFFF"/>
                </a:solidFill>
              </a:rPr>
              <a:pPr algn="ctr">
                <a:lnSpc>
                  <a:spcPct val="90000"/>
                </a:lnSpc>
                <a:spcAft>
                  <a:spcPts val="600"/>
                </a:spcAft>
              </a:pPr>
              <a:t>16</a:t>
            </a:fld>
            <a:endParaRPr lang="en-AU" sz="900">
              <a:solidFill>
                <a:srgbClr val="FFFFFF"/>
              </a:solidFill>
            </a:endParaRPr>
          </a:p>
        </p:txBody>
      </p:sp>
    </p:spTree>
    <p:extLst>
      <p:ext uri="{BB962C8B-B14F-4D97-AF65-F5344CB8AC3E}">
        <p14:creationId xmlns:p14="http://schemas.microsoft.com/office/powerpoint/2010/main" val="4132513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4526280"/>
            <a:ext cx="7410681" cy="1737360"/>
          </a:xfrm>
        </p:spPr>
        <p:txBody>
          <a:bodyPr>
            <a:normAutofit/>
          </a:bodyPr>
          <a:lstStyle/>
          <a:p>
            <a:r>
              <a:rPr lang="en-US" sz="4800"/>
              <a:t>The Rise of the Micro-firm</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40080" y="595293"/>
            <a:ext cx="5676637" cy="3463951"/>
          </a:xfrm>
        </p:spPr>
        <p:txBody>
          <a:bodyPr anchor="ctr">
            <a:normAutofit fontScale="62500" lnSpcReduction="20000"/>
          </a:bodyPr>
          <a:lstStyle/>
          <a:p>
            <a:endParaRPr lang="en-US" sz="1500" dirty="0"/>
          </a:p>
          <a:p>
            <a:endParaRPr lang="en-US" sz="2900" dirty="0"/>
          </a:p>
          <a:p>
            <a:r>
              <a:rPr lang="en-US" sz="2900" dirty="0"/>
              <a:t>Law firms are increasingly going to struggle to keep talent…</a:t>
            </a:r>
          </a:p>
          <a:p>
            <a:pPr marL="457200" lvl="1" indent="-457200">
              <a:buFont typeface="Arial" panose="020B0604020202020204" pitchFamily="34" charset="0"/>
              <a:buChar char="•"/>
            </a:pPr>
            <a:r>
              <a:rPr lang="en-US" sz="2300" dirty="0"/>
              <a:t>A trend started by the GFC and the need for big firms to reduce their numbers of partners</a:t>
            </a:r>
          </a:p>
          <a:p>
            <a:pPr marL="457200" lvl="1" indent="-457200">
              <a:buFont typeface="Arial" panose="020B0604020202020204" pitchFamily="34" charset="0"/>
              <a:buChar char="•"/>
            </a:pPr>
            <a:r>
              <a:rPr lang="en-US" sz="2300" dirty="0"/>
              <a:t>Ashurst went from 186 in 2013 to 142 in 2016.</a:t>
            </a:r>
          </a:p>
          <a:p>
            <a:pPr marL="457200" lvl="1" indent="-457200">
              <a:buFont typeface="Arial" panose="020B0604020202020204" pitchFamily="34" charset="0"/>
              <a:buChar char="•"/>
            </a:pPr>
            <a:r>
              <a:rPr lang="en-US" sz="2300" dirty="0"/>
              <a:t>Setting up a law firm has never been cheaper or easier.</a:t>
            </a:r>
          </a:p>
          <a:p>
            <a:pPr marL="457200" lvl="1" indent="-457200">
              <a:buFont typeface="Arial" panose="020B0604020202020204" pitchFamily="34" charset="0"/>
              <a:buChar char="•"/>
            </a:pPr>
            <a:r>
              <a:rPr lang="en-US" sz="2300" dirty="0"/>
              <a:t>No need to have lots of support staff, hard copy files, photocopiers, receptionist, paralegal teams.  </a:t>
            </a:r>
          </a:p>
          <a:p>
            <a:pPr marL="457200" lvl="1" indent="-457200">
              <a:buFont typeface="Arial" panose="020B0604020202020204" pitchFamily="34" charset="0"/>
              <a:buChar char="•"/>
            </a:pPr>
            <a:r>
              <a:rPr lang="en-US" sz="2300" dirty="0"/>
              <a:t>Law firms can’t compete with a micro-firm on price, responsiveness, flexibility as far as clients are concerned and return on time, freedom, flexibility and general partner happiness.</a:t>
            </a:r>
          </a:p>
          <a:p>
            <a:pPr marL="457200" lvl="1" indent="-457200">
              <a:buFont typeface="Arial" panose="020B0604020202020204" pitchFamily="34" charset="0"/>
              <a:buChar char="•"/>
            </a:pPr>
            <a:endParaRPr lang="en-US" sz="1500" dirty="0"/>
          </a:p>
          <a:p>
            <a:pPr lvl="1"/>
            <a:endParaRPr lang="en-US" sz="1500" dirty="0"/>
          </a:p>
          <a:p>
            <a:pPr lvl="1"/>
            <a:endParaRPr lang="en-US" sz="1500" dirty="0"/>
          </a:p>
        </p:txBody>
      </p:sp>
      <p:sp>
        <p:nvSpPr>
          <p:cNvPr id="16" name="Freeform: Shape 15">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640079" y="6350238"/>
            <a:ext cx="6758941" cy="365125"/>
          </a:xfrm>
        </p:spPr>
        <p:txBody>
          <a:bodyPr>
            <a:normAutofit/>
          </a:bodyPr>
          <a:lstStyle/>
          <a:p>
            <a:pPr algn="l">
              <a:spcAft>
                <a:spcPts val="600"/>
              </a:spcAft>
            </a:pPr>
            <a:r>
              <a:rPr lang="en-AU" sz="1200">
                <a:solidFill>
                  <a:prstClr val="black">
                    <a:tint val="75000"/>
                  </a:prstClr>
                </a:solidFill>
              </a:rPr>
              <a:t>Spotlight on the Australian NewLaw Landscape | 14 May 2019</a:t>
            </a:r>
          </a:p>
        </p:txBody>
      </p:sp>
      <p:sp>
        <p:nvSpPr>
          <p:cNvPr id="5" name="Slide Number Placeholder 4"/>
          <p:cNvSpPr>
            <a:spLocks noGrp="1"/>
          </p:cNvSpPr>
          <p:nvPr>
            <p:ph type="sldNum" sz="quarter" idx="12"/>
          </p:nvPr>
        </p:nvSpPr>
        <p:spPr>
          <a:xfrm>
            <a:off x="11084767" y="6350238"/>
            <a:ext cx="365760" cy="365125"/>
          </a:xfrm>
          <a:prstGeom prst="ellipse">
            <a:avLst/>
          </a:prstGeom>
          <a:solidFill>
            <a:srgbClr val="595959"/>
          </a:solidFill>
        </p:spPr>
        <p:txBody>
          <a:bodyPr>
            <a:normAutofit/>
          </a:bodyPr>
          <a:lstStyle/>
          <a:p>
            <a:pPr algn="ctr">
              <a:lnSpc>
                <a:spcPct val="90000"/>
              </a:lnSpc>
              <a:spcAft>
                <a:spcPts val="600"/>
              </a:spcAft>
            </a:pPr>
            <a:r>
              <a:rPr lang="en-AU" sz="900">
                <a:solidFill>
                  <a:srgbClr val="FFFFFF"/>
                </a:solidFill>
              </a:rPr>
              <a:t>Page </a:t>
            </a:r>
            <a:fld id="{A1A3A419-46F7-4840-8C39-0FB8F6169D0F}" type="slidenum">
              <a:rPr lang="en-AU" sz="900">
                <a:solidFill>
                  <a:srgbClr val="FFFFFF"/>
                </a:solidFill>
              </a:rPr>
              <a:pPr algn="ctr">
                <a:lnSpc>
                  <a:spcPct val="90000"/>
                </a:lnSpc>
                <a:spcAft>
                  <a:spcPts val="600"/>
                </a:spcAft>
              </a:pPr>
              <a:t>17</a:t>
            </a:fld>
            <a:endParaRPr lang="en-AU" sz="900">
              <a:solidFill>
                <a:srgbClr val="FFFFFF"/>
              </a:solidFill>
            </a:endParaRPr>
          </a:p>
        </p:txBody>
      </p:sp>
    </p:spTree>
    <p:extLst>
      <p:ext uri="{BB962C8B-B14F-4D97-AF65-F5344CB8AC3E}">
        <p14:creationId xmlns:p14="http://schemas.microsoft.com/office/powerpoint/2010/main" val="721718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640079" y="4526280"/>
            <a:ext cx="7410681" cy="1737360"/>
          </a:xfrm>
        </p:spPr>
        <p:txBody>
          <a:bodyPr>
            <a:normAutofit/>
          </a:bodyPr>
          <a:lstStyle/>
          <a:p>
            <a:r>
              <a:rPr lang="en-US" sz="4800" dirty="0"/>
              <a:t>Still to come, the next decade or so…</a:t>
            </a:r>
          </a:p>
        </p:txBody>
      </p:sp>
      <p:sp>
        <p:nvSpPr>
          <p:cNvPr id="9" name="Content Placeholder 8">
            <a:extLst>
              <a:ext uri="{FF2B5EF4-FFF2-40B4-BE49-F238E27FC236}">
                <a16:creationId xmlns:a16="http://schemas.microsoft.com/office/drawing/2014/main" id="{AF96AD69-8812-49E6-9B44-3444DA872EBF}"/>
              </a:ext>
            </a:extLst>
          </p:cNvPr>
          <p:cNvSpPr>
            <a:spLocks noGrp="1"/>
          </p:cNvSpPr>
          <p:nvPr>
            <p:ph idx="1"/>
          </p:nvPr>
        </p:nvSpPr>
        <p:spPr>
          <a:xfrm>
            <a:off x="640080" y="595293"/>
            <a:ext cx="5676637" cy="3463951"/>
          </a:xfrm>
        </p:spPr>
        <p:txBody>
          <a:bodyPr anchor="ctr">
            <a:normAutofit fontScale="92500" lnSpcReduction="20000"/>
          </a:bodyPr>
          <a:lstStyle/>
          <a:p>
            <a:pPr marL="457200" lvl="1" indent="-457200">
              <a:buFont typeface="Arial" panose="020B0604020202020204" pitchFamily="34" charset="0"/>
              <a:buChar char="•"/>
            </a:pPr>
            <a:endParaRPr lang="en-US" sz="1800" dirty="0"/>
          </a:p>
          <a:p>
            <a:pPr marL="457200" lvl="1" indent="-457200">
              <a:buFont typeface="+mj-lt"/>
              <a:buAutoNum type="arabicPeriod"/>
            </a:pPr>
            <a:r>
              <a:rPr lang="en-US" sz="1800" dirty="0"/>
              <a:t>The Rise of the Co-operative Lawyer Network</a:t>
            </a:r>
          </a:p>
          <a:p>
            <a:pPr marL="457200" lvl="1" indent="-457200">
              <a:buFont typeface="+mj-lt"/>
              <a:buAutoNum type="arabicPeriod"/>
            </a:pPr>
            <a:r>
              <a:rPr lang="en-US" sz="1800" dirty="0"/>
              <a:t>Solicitor’s Clerks</a:t>
            </a:r>
          </a:p>
          <a:p>
            <a:pPr marL="457200" lvl="1" indent="-457200">
              <a:buFont typeface="+mj-lt"/>
              <a:buAutoNum type="arabicPeriod"/>
            </a:pPr>
            <a:r>
              <a:rPr lang="en-US" sz="1800" dirty="0"/>
              <a:t>CX comes to the legal sector</a:t>
            </a:r>
          </a:p>
          <a:p>
            <a:pPr marL="457200" lvl="1" indent="-457200">
              <a:buFont typeface="+mj-lt"/>
              <a:buAutoNum type="arabicPeriod"/>
            </a:pPr>
            <a:r>
              <a:rPr lang="en-US" sz="1800" dirty="0"/>
              <a:t>Mega-Franchises with micro-franchisees</a:t>
            </a:r>
          </a:p>
          <a:p>
            <a:pPr marL="457200" lvl="1" indent="-457200">
              <a:buFont typeface="+mj-lt"/>
              <a:buAutoNum type="arabicPeriod"/>
            </a:pPr>
            <a:r>
              <a:rPr lang="en-US" sz="1800" dirty="0"/>
              <a:t>Continued blurring of the line between legal services, legal information, legal commodities, para-legal services.</a:t>
            </a:r>
          </a:p>
          <a:p>
            <a:pPr marL="457200" lvl="1" indent="-457200">
              <a:buFont typeface="+mj-lt"/>
              <a:buAutoNum type="arabicPeriod"/>
            </a:pPr>
            <a:r>
              <a:rPr lang="en-US" sz="1800" dirty="0"/>
              <a:t>The death of the law firm or at least of the traditional law firm structure</a:t>
            </a:r>
          </a:p>
          <a:p>
            <a:pPr marL="457200" lvl="1" indent="-457200">
              <a:buFont typeface="+mj-lt"/>
              <a:buAutoNum type="arabicPeriod"/>
            </a:pPr>
            <a:r>
              <a:rPr lang="en-US" sz="1800" dirty="0"/>
              <a:t>The rise of full service professional services firms.</a:t>
            </a:r>
          </a:p>
          <a:p>
            <a:pPr marL="457200" lvl="1" indent="-457200">
              <a:buFont typeface="+mj-lt"/>
              <a:buAutoNum type="arabicPeriod"/>
            </a:pPr>
            <a:r>
              <a:rPr lang="en-US" sz="1800" dirty="0"/>
              <a:t>Continued consolidations/mergers/gobbling up</a:t>
            </a:r>
          </a:p>
        </p:txBody>
      </p:sp>
      <p:sp>
        <p:nvSpPr>
          <p:cNvPr id="16" name="Freeform: Shape 15">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640079" y="6350238"/>
            <a:ext cx="6758941" cy="365125"/>
          </a:xfrm>
        </p:spPr>
        <p:txBody>
          <a:bodyPr>
            <a:normAutofit/>
          </a:bodyPr>
          <a:lstStyle/>
          <a:p>
            <a:pPr algn="l">
              <a:spcAft>
                <a:spcPts val="600"/>
              </a:spcAft>
            </a:pPr>
            <a:r>
              <a:rPr lang="en-AU" sz="1200">
                <a:solidFill>
                  <a:prstClr val="black">
                    <a:tint val="75000"/>
                  </a:prstClr>
                </a:solidFill>
              </a:rPr>
              <a:t>Spotlight on the Australian NewLaw Landscape | 14 May 2019</a:t>
            </a:r>
          </a:p>
        </p:txBody>
      </p:sp>
      <p:sp>
        <p:nvSpPr>
          <p:cNvPr id="5" name="Slide Number Placeholder 4"/>
          <p:cNvSpPr>
            <a:spLocks noGrp="1"/>
          </p:cNvSpPr>
          <p:nvPr>
            <p:ph type="sldNum" sz="quarter" idx="12"/>
          </p:nvPr>
        </p:nvSpPr>
        <p:spPr>
          <a:xfrm>
            <a:off x="11084767" y="6350238"/>
            <a:ext cx="365760" cy="365125"/>
          </a:xfrm>
          <a:prstGeom prst="ellipse">
            <a:avLst/>
          </a:prstGeom>
          <a:solidFill>
            <a:srgbClr val="595959"/>
          </a:solidFill>
        </p:spPr>
        <p:txBody>
          <a:bodyPr>
            <a:normAutofit/>
          </a:bodyPr>
          <a:lstStyle/>
          <a:p>
            <a:pPr algn="ctr">
              <a:lnSpc>
                <a:spcPct val="90000"/>
              </a:lnSpc>
              <a:spcAft>
                <a:spcPts val="600"/>
              </a:spcAft>
            </a:pPr>
            <a:r>
              <a:rPr lang="en-AU" sz="900">
                <a:solidFill>
                  <a:srgbClr val="FFFFFF"/>
                </a:solidFill>
              </a:rPr>
              <a:t>Page </a:t>
            </a:r>
            <a:fld id="{A1A3A419-46F7-4840-8C39-0FB8F6169D0F}" type="slidenum">
              <a:rPr lang="en-AU" sz="900">
                <a:solidFill>
                  <a:srgbClr val="FFFFFF"/>
                </a:solidFill>
              </a:rPr>
              <a:pPr algn="ctr">
                <a:lnSpc>
                  <a:spcPct val="90000"/>
                </a:lnSpc>
                <a:spcAft>
                  <a:spcPts val="600"/>
                </a:spcAft>
              </a:pPr>
              <a:t>18</a:t>
            </a:fld>
            <a:endParaRPr lang="en-AU" sz="900">
              <a:solidFill>
                <a:srgbClr val="FFFFFF"/>
              </a:solidFill>
            </a:endParaRPr>
          </a:p>
        </p:txBody>
      </p:sp>
    </p:spTree>
    <p:extLst>
      <p:ext uri="{BB962C8B-B14F-4D97-AF65-F5344CB8AC3E}">
        <p14:creationId xmlns:p14="http://schemas.microsoft.com/office/powerpoint/2010/main" val="813195928"/>
      </p:ext>
    </p:extLst>
  </p:cSld>
  <p:clrMapOvr>
    <a:masterClrMapping/>
  </p:clrMapOvr>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25087D1DD135439B8093053EC2A3F6" ma:contentTypeVersion="8" ma:contentTypeDescription="Create a new document." ma:contentTypeScope="" ma:versionID="e667f3bc900b4a1256bf13a4756c5bc3">
  <xsd:schema xmlns:xsd="http://www.w3.org/2001/XMLSchema" xmlns:xs="http://www.w3.org/2001/XMLSchema" xmlns:p="http://schemas.microsoft.com/office/2006/metadata/properties" xmlns:ns2="4dc6ab75-f5b7-4541-b2b1-7b7dbb39a98d" xmlns:ns3="e0e7967b-6369-49c2-a0fb-50a36926aa30" targetNamespace="http://schemas.microsoft.com/office/2006/metadata/properties" ma:root="true" ma:fieldsID="f34699cb9369654545443fdf684b7a3b" ns2:_="" ns3:_="">
    <xsd:import namespace="4dc6ab75-f5b7-4541-b2b1-7b7dbb39a98d"/>
    <xsd:import namespace="e0e7967b-6369-49c2-a0fb-50a36926aa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6ab75-f5b7-4541-b2b1-7b7dbb39a9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e7967b-6369-49c2-a0fb-50a36926aa3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83BD0F-266D-4820-A717-06F3CADF8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c6ab75-f5b7-4541-b2b1-7b7dbb39a98d"/>
    <ds:schemaRef ds:uri="e0e7967b-6369-49c2-a0fb-50a36926aa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A38293-D644-46E6-8C9F-8970551683C2}">
  <ds:schemaRefs>
    <ds:schemaRef ds:uri="http://schemas.microsoft.com/sharepoint/v3/contenttype/forms"/>
  </ds:schemaRefs>
</ds:datastoreItem>
</file>

<file path=customXml/itemProps3.xml><?xml version="1.0" encoding="utf-8"?>
<ds:datastoreItem xmlns:ds="http://schemas.openxmlformats.org/officeDocument/2006/customXml" ds:itemID="{C4D59D26-5146-4430-81BD-E30E8D5EC3BC}">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e0e7967b-6369-49c2-a0fb-50a36926aa30"/>
    <ds:schemaRef ds:uri="4dc6ab75-f5b7-4541-b2b1-7b7dbb39a98d"/>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23</TotalTime>
  <Words>1547</Words>
  <Application>Microsoft Office PowerPoint</Application>
  <PresentationFormat>Widescreen</PresentationFormat>
  <Paragraphs>244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Spotlight on the Australian NewLaw Landscape </vt:lpstr>
      <vt:lpstr>Spotlight on the Australian NewLaw Landscape</vt:lpstr>
      <vt:lpstr>A bit about my firm…</vt:lpstr>
      <vt:lpstr>What is NewLaw?</vt:lpstr>
      <vt:lpstr>What is NewLaw not?  </vt:lpstr>
      <vt:lpstr>What is NewLaw?  </vt:lpstr>
      <vt:lpstr>New Law…a practical definition</vt:lpstr>
      <vt:lpstr>What is NewLaw?</vt:lpstr>
      <vt:lpstr>    Australasian Lawyer’s 25 Most Innovative Law Firms List 2019</vt:lpstr>
      <vt:lpstr>Remove traditional/global law firms – 11 Left</vt:lpstr>
      <vt:lpstr>Remove “non-law” firms – 7 left</vt:lpstr>
      <vt:lpstr>Remove firms more than five years old – 5 left</vt:lpstr>
      <vt:lpstr>Some common elements in current NewLaw businesses</vt:lpstr>
      <vt:lpstr>Common elements in current NewLaw businesses</vt:lpstr>
      <vt:lpstr>NewLaw – a breakdown</vt:lpstr>
      <vt:lpstr>The Rise of the Lawyer Network Platform</vt:lpstr>
      <vt:lpstr>The Rise of the Micro-firm</vt:lpstr>
      <vt:lpstr>Still to come, the next decade or 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Spotlight on the Australian NewLaw Landscape </dc:title>
  <dc:creator>Peter Moran</dc:creator>
  <cp:lastModifiedBy>Peter Moran</cp:lastModifiedBy>
  <cp:revision>5</cp:revision>
  <dcterms:created xsi:type="dcterms:W3CDTF">2019-05-13T13:27:12Z</dcterms:created>
  <dcterms:modified xsi:type="dcterms:W3CDTF">2019-05-13T13:51:03Z</dcterms:modified>
</cp:coreProperties>
</file>