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5"/>
  </p:notesMasterIdLst>
  <p:sldIdLst>
    <p:sldId id="331" r:id="rId5"/>
    <p:sldId id="371" r:id="rId6"/>
    <p:sldId id="342" r:id="rId7"/>
    <p:sldId id="374" r:id="rId8"/>
    <p:sldId id="375" r:id="rId9"/>
    <p:sldId id="343" r:id="rId10"/>
    <p:sldId id="344" r:id="rId11"/>
    <p:sldId id="345" r:id="rId12"/>
    <p:sldId id="346" r:id="rId13"/>
    <p:sldId id="347" r:id="rId14"/>
    <p:sldId id="369" r:id="rId15"/>
    <p:sldId id="370" r:id="rId16"/>
    <p:sldId id="348" r:id="rId17"/>
    <p:sldId id="368" r:id="rId18"/>
    <p:sldId id="349" r:id="rId19"/>
    <p:sldId id="361" r:id="rId20"/>
    <p:sldId id="350" r:id="rId21"/>
    <p:sldId id="352" r:id="rId22"/>
    <p:sldId id="353" r:id="rId23"/>
    <p:sldId id="373" r:id="rId24"/>
    <p:sldId id="363" r:id="rId25"/>
    <p:sldId id="367" r:id="rId26"/>
    <p:sldId id="356" r:id="rId27"/>
    <p:sldId id="354" r:id="rId28"/>
    <p:sldId id="355" r:id="rId29"/>
    <p:sldId id="365" r:id="rId30"/>
    <p:sldId id="366" r:id="rId31"/>
    <p:sldId id="364" r:id="rId32"/>
    <p:sldId id="360" r:id="rId33"/>
    <p:sldId id="372" r:id="rId34"/>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7A56"/>
    <a:srgbClr val="3B455E"/>
    <a:srgbClr val="FF0000"/>
    <a:srgbClr val="808183"/>
    <a:srgbClr val="E6E7E8"/>
    <a:srgbClr val="FFFEFF"/>
    <a:srgbClr val="000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4673" autoAdjust="0"/>
  </p:normalViewPr>
  <p:slideViewPr>
    <p:cSldViewPr snapToGrid="0">
      <p:cViewPr varScale="1">
        <p:scale>
          <a:sx n="77" d="100"/>
          <a:sy n="77" d="100"/>
        </p:scale>
        <p:origin x="150" y="408"/>
      </p:cViewPr>
      <p:guideLst>
        <p:guide orient="horz" pos="2160"/>
        <p:guide pos="3840"/>
      </p:guideLst>
    </p:cSldViewPr>
  </p:slideViewPr>
  <p:outlineViewPr>
    <p:cViewPr>
      <p:scale>
        <a:sx n="33" d="100"/>
        <a:sy n="33" d="100"/>
      </p:scale>
      <p:origin x="0" y="1026"/>
    </p:cViewPr>
  </p:outlineViewPr>
  <p:notesTextViewPr>
    <p:cViewPr>
      <p:scale>
        <a:sx n="3" d="2"/>
        <a:sy n="3" d="2"/>
      </p:scale>
      <p:origin x="0" y="0"/>
    </p:cViewPr>
  </p:notesTextViewPr>
  <p:sorterViewPr>
    <p:cViewPr>
      <p:scale>
        <a:sx n="100" d="100"/>
        <a:sy n="100" d="100"/>
      </p:scale>
      <p:origin x="0" y="2544"/>
    </p:cViewPr>
  </p:sorterViewPr>
  <p:notesViewPr>
    <p:cSldViewPr snapToGrid="0">
      <p:cViewPr varScale="1">
        <p:scale>
          <a:sx n="63" d="100"/>
          <a:sy n="63" d="100"/>
        </p:scale>
        <p:origin x="293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DF4C348E-1947-42FE-8453-03F39E9B9D6D}" type="datetimeFigureOut">
              <a:rPr lang="en-AU" smtClean="0"/>
              <a:pPr/>
              <a:t>4/04/2018</a:t>
            </a:fld>
            <a:endParaRPr lang="en-AU"/>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C4F5D2AD-203A-464E-AAA3-5DAD6BCBF809}" type="slidenum">
              <a:rPr lang="en-AU" smtClean="0"/>
              <a:pPr/>
              <a:t>‹#›</a:t>
            </a:fld>
            <a:endParaRPr lang="en-AU"/>
          </a:p>
        </p:txBody>
      </p:sp>
    </p:spTree>
    <p:extLst>
      <p:ext uri="{BB962C8B-B14F-4D97-AF65-F5344CB8AC3E}">
        <p14:creationId xmlns:p14="http://schemas.microsoft.com/office/powerpoint/2010/main" val="1985492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F5D2AD-203A-464E-AAA3-5DAD6BCBF809}" type="slidenum">
              <a:rPr lang="en-AU" smtClean="0"/>
              <a:pPr/>
              <a:t>1</a:t>
            </a:fld>
            <a:endParaRPr lang="en-AU"/>
          </a:p>
        </p:txBody>
      </p:sp>
    </p:spTree>
    <p:extLst>
      <p:ext uri="{BB962C8B-B14F-4D97-AF65-F5344CB8AC3E}">
        <p14:creationId xmlns:p14="http://schemas.microsoft.com/office/powerpoint/2010/main" val="1976699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F5D2AD-203A-464E-AAA3-5DAD6BCBF809}" type="slidenum">
              <a:rPr lang="en-AU" smtClean="0"/>
              <a:pPr/>
              <a:t>2</a:t>
            </a:fld>
            <a:endParaRPr lang="en-AU"/>
          </a:p>
        </p:txBody>
      </p:sp>
    </p:spTree>
    <p:extLst>
      <p:ext uri="{BB962C8B-B14F-4D97-AF65-F5344CB8AC3E}">
        <p14:creationId xmlns:p14="http://schemas.microsoft.com/office/powerpoint/2010/main" val="289655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F5D2AD-203A-464E-AAA3-5DAD6BCBF809}" type="slidenum">
              <a:rPr lang="en-AU" smtClean="0"/>
              <a:pPr/>
              <a:t>3</a:t>
            </a:fld>
            <a:endParaRPr lang="en-AU"/>
          </a:p>
        </p:txBody>
      </p:sp>
    </p:spTree>
    <p:extLst>
      <p:ext uri="{BB962C8B-B14F-4D97-AF65-F5344CB8AC3E}">
        <p14:creationId xmlns:p14="http://schemas.microsoft.com/office/powerpoint/2010/main" val="4238471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F5D2AD-203A-464E-AAA3-5DAD6BCBF809}" type="slidenum">
              <a:rPr lang="en-AU" smtClean="0"/>
              <a:pPr/>
              <a:t>6</a:t>
            </a:fld>
            <a:endParaRPr lang="en-AU"/>
          </a:p>
        </p:txBody>
      </p:sp>
    </p:spTree>
    <p:extLst>
      <p:ext uri="{BB962C8B-B14F-4D97-AF65-F5344CB8AC3E}">
        <p14:creationId xmlns:p14="http://schemas.microsoft.com/office/powerpoint/2010/main" val="2665517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F5D2AD-203A-464E-AAA3-5DAD6BCBF809}" type="slidenum">
              <a:rPr lang="en-AU" smtClean="0"/>
              <a:pPr/>
              <a:t>7</a:t>
            </a:fld>
            <a:endParaRPr lang="en-AU"/>
          </a:p>
        </p:txBody>
      </p:sp>
    </p:spTree>
    <p:extLst>
      <p:ext uri="{BB962C8B-B14F-4D97-AF65-F5344CB8AC3E}">
        <p14:creationId xmlns:p14="http://schemas.microsoft.com/office/powerpoint/2010/main" val="2972154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F5D2AD-203A-464E-AAA3-5DAD6BCBF809}" type="slidenum">
              <a:rPr lang="en-AU" smtClean="0"/>
              <a:pPr/>
              <a:t>8</a:t>
            </a:fld>
            <a:endParaRPr lang="en-AU"/>
          </a:p>
        </p:txBody>
      </p:sp>
    </p:spTree>
    <p:extLst>
      <p:ext uri="{BB962C8B-B14F-4D97-AF65-F5344CB8AC3E}">
        <p14:creationId xmlns:p14="http://schemas.microsoft.com/office/powerpoint/2010/main" val="2981456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F5D2AD-203A-464E-AAA3-5DAD6BCBF809}" type="slidenum">
              <a:rPr lang="en-AU" smtClean="0"/>
              <a:pPr/>
              <a:t>9</a:t>
            </a:fld>
            <a:endParaRPr lang="en-AU"/>
          </a:p>
        </p:txBody>
      </p:sp>
    </p:spTree>
    <p:extLst>
      <p:ext uri="{BB962C8B-B14F-4D97-AF65-F5344CB8AC3E}">
        <p14:creationId xmlns:p14="http://schemas.microsoft.com/office/powerpoint/2010/main" val="724612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F5D2AD-203A-464E-AAA3-5DAD6BCBF809}" type="slidenum">
              <a:rPr lang="en-AU" smtClean="0"/>
              <a:pPr/>
              <a:t>10</a:t>
            </a:fld>
            <a:endParaRPr lang="en-AU"/>
          </a:p>
        </p:txBody>
      </p:sp>
    </p:spTree>
    <p:extLst>
      <p:ext uri="{BB962C8B-B14F-4D97-AF65-F5344CB8AC3E}">
        <p14:creationId xmlns:p14="http://schemas.microsoft.com/office/powerpoint/2010/main" val="2317670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F5D2AD-203A-464E-AAA3-5DAD6BCBF809}" type="slidenum">
              <a:rPr lang="en-AU" smtClean="0"/>
              <a:pPr/>
              <a:t>13</a:t>
            </a:fld>
            <a:endParaRPr lang="en-AU"/>
          </a:p>
        </p:txBody>
      </p:sp>
    </p:spTree>
    <p:extLst>
      <p:ext uri="{BB962C8B-B14F-4D97-AF65-F5344CB8AC3E}">
        <p14:creationId xmlns:p14="http://schemas.microsoft.com/office/powerpoint/2010/main" val="3967554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F5D2AD-203A-464E-AAA3-5DAD6BCBF809}" type="slidenum">
              <a:rPr lang="en-AU" smtClean="0"/>
              <a:pPr/>
              <a:t>15</a:t>
            </a:fld>
            <a:endParaRPr lang="en-AU"/>
          </a:p>
        </p:txBody>
      </p:sp>
    </p:spTree>
    <p:extLst>
      <p:ext uri="{BB962C8B-B14F-4D97-AF65-F5344CB8AC3E}">
        <p14:creationId xmlns:p14="http://schemas.microsoft.com/office/powerpoint/2010/main" val="3378128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F5D2AD-203A-464E-AAA3-5DAD6BCBF809}" type="slidenum">
              <a:rPr lang="en-AU" smtClean="0"/>
              <a:pPr/>
              <a:t>17</a:t>
            </a:fld>
            <a:endParaRPr lang="en-AU"/>
          </a:p>
        </p:txBody>
      </p:sp>
    </p:spTree>
    <p:extLst>
      <p:ext uri="{BB962C8B-B14F-4D97-AF65-F5344CB8AC3E}">
        <p14:creationId xmlns:p14="http://schemas.microsoft.com/office/powerpoint/2010/main" val="2759231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F5D2AD-203A-464E-AAA3-5DAD6BCBF809}" type="slidenum">
              <a:rPr lang="en-AU" smtClean="0"/>
              <a:pPr/>
              <a:t>18</a:t>
            </a:fld>
            <a:endParaRPr lang="en-AU"/>
          </a:p>
        </p:txBody>
      </p:sp>
    </p:spTree>
    <p:extLst>
      <p:ext uri="{BB962C8B-B14F-4D97-AF65-F5344CB8AC3E}">
        <p14:creationId xmlns:p14="http://schemas.microsoft.com/office/powerpoint/2010/main" val="4132075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F5D2AD-203A-464E-AAA3-5DAD6BCBF809}" type="slidenum">
              <a:rPr lang="en-AU" smtClean="0"/>
              <a:pPr/>
              <a:t>19</a:t>
            </a:fld>
            <a:endParaRPr lang="en-AU"/>
          </a:p>
        </p:txBody>
      </p:sp>
    </p:spTree>
    <p:extLst>
      <p:ext uri="{BB962C8B-B14F-4D97-AF65-F5344CB8AC3E}">
        <p14:creationId xmlns:p14="http://schemas.microsoft.com/office/powerpoint/2010/main" val="1945539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F5D2AD-203A-464E-AAA3-5DAD6BCBF809}" type="slidenum">
              <a:rPr lang="en-AU" smtClean="0"/>
              <a:pPr/>
              <a:t>30</a:t>
            </a:fld>
            <a:endParaRPr lang="en-AU"/>
          </a:p>
        </p:txBody>
      </p:sp>
    </p:spTree>
    <p:extLst>
      <p:ext uri="{BB962C8B-B14F-4D97-AF65-F5344CB8AC3E}">
        <p14:creationId xmlns:p14="http://schemas.microsoft.com/office/powerpoint/2010/main" val="27208805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857250" y="428"/>
            <a:ext cx="8639175" cy="3566685"/>
          </a:xfrm>
        </p:spPr>
        <p:txBody>
          <a:bodyPr anchor="b"/>
          <a:lstStyle>
            <a:lvl1pPr algn="l">
              <a:defRPr sz="5000"/>
            </a:lvl1pPr>
          </a:lstStyle>
          <a:p>
            <a:r>
              <a:rPr lang="en-US" dirty="0"/>
              <a:t>Click to edit Master title style</a:t>
            </a:r>
            <a:endParaRPr lang="en-AU" dirty="0"/>
          </a:p>
        </p:txBody>
      </p:sp>
      <p:sp>
        <p:nvSpPr>
          <p:cNvPr id="3" name="Subtitle 2"/>
          <p:cNvSpPr>
            <a:spLocks noGrp="1"/>
          </p:cNvSpPr>
          <p:nvPr>
            <p:ph type="subTitle" idx="1"/>
          </p:nvPr>
        </p:nvSpPr>
        <p:spPr>
          <a:xfrm>
            <a:off x="885825" y="3640138"/>
            <a:ext cx="8610600" cy="3217862"/>
          </a:xfr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Tree>
    <p:extLst>
      <p:ext uri="{BB962C8B-B14F-4D97-AF65-F5344CB8AC3E}">
        <p14:creationId xmlns:p14="http://schemas.microsoft.com/office/powerpoint/2010/main" val="160244382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mpany Banner">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7737525"/>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Footer Placeholder 4"/>
          <p:cNvSpPr>
            <a:spLocks noGrp="1"/>
          </p:cNvSpPr>
          <p:nvPr>
            <p:ph type="ftr" sz="quarter" idx="11"/>
          </p:nvPr>
        </p:nvSpPr>
        <p:spPr/>
        <p:txBody>
          <a:bodyPr/>
          <a:lstStyle/>
          <a:p>
            <a:r>
              <a:rPr lang="en-AU"/>
              <a:t>Title of presentation | 10 April 2015 |</a:t>
            </a:r>
          </a:p>
        </p:txBody>
      </p:sp>
      <p:sp>
        <p:nvSpPr>
          <p:cNvPr id="6" name="Slide Number Placeholder 5"/>
          <p:cNvSpPr>
            <a:spLocks noGrp="1"/>
          </p:cNvSpPr>
          <p:nvPr>
            <p:ph type="sldNum" sz="quarter" idx="12"/>
          </p:nvPr>
        </p:nvSpPr>
        <p:spPr/>
        <p:txBody>
          <a:bodyPr/>
          <a:lstStyle/>
          <a:p>
            <a:r>
              <a:rPr lang="en-AU" dirty="0"/>
              <a:t>Page </a:t>
            </a:r>
            <a:fld id="{A1A3A419-46F7-4840-8C39-0FB8F6169D0F}" type="slidenum">
              <a:rPr lang="en-AU" smtClean="0"/>
              <a:pPr/>
              <a:t>‹#›</a:t>
            </a:fld>
            <a:endParaRPr lang="en-AU" dirty="0"/>
          </a:p>
        </p:txBody>
      </p:sp>
    </p:spTree>
    <p:extLst>
      <p:ext uri="{BB962C8B-B14F-4D97-AF65-F5344CB8AC3E}">
        <p14:creationId xmlns:p14="http://schemas.microsoft.com/office/powerpoint/2010/main" val="2576840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Footer Placeholder 2"/>
          <p:cNvSpPr>
            <a:spLocks noGrp="1"/>
          </p:cNvSpPr>
          <p:nvPr>
            <p:ph type="ftr" sz="quarter" idx="10"/>
          </p:nvPr>
        </p:nvSpPr>
        <p:spPr/>
        <p:txBody>
          <a:bodyPr/>
          <a:lstStyle/>
          <a:p>
            <a:r>
              <a:rPr lang="en-AU"/>
              <a:t>Title of presentation | 10 April 2015 |</a:t>
            </a:r>
          </a:p>
        </p:txBody>
      </p:sp>
      <p:sp>
        <p:nvSpPr>
          <p:cNvPr id="4" name="Slide Number Placeholder 3"/>
          <p:cNvSpPr>
            <a:spLocks noGrp="1"/>
          </p:cNvSpPr>
          <p:nvPr>
            <p:ph type="sldNum" sz="quarter" idx="11"/>
          </p:nvPr>
        </p:nvSpPr>
        <p:spPr/>
        <p:txBody>
          <a:bodyPr/>
          <a:lstStyle/>
          <a:p>
            <a:r>
              <a:rPr lang="en-AU" dirty="0"/>
              <a:t>Page </a:t>
            </a:r>
            <a:fld id="{A1A3A419-46F7-4840-8C39-0FB8F6169D0F}" type="slidenum">
              <a:rPr lang="en-AU" smtClean="0"/>
              <a:pPr/>
              <a:t>‹#›</a:t>
            </a:fld>
            <a:endParaRPr lang="en-AU" dirty="0"/>
          </a:p>
        </p:txBody>
      </p:sp>
      <p:sp>
        <p:nvSpPr>
          <p:cNvPr id="6" name="Content Placeholder 5"/>
          <p:cNvSpPr>
            <a:spLocks noGrp="1"/>
          </p:cNvSpPr>
          <p:nvPr>
            <p:ph sz="quarter" idx="12" hasCustomPrompt="1"/>
          </p:nvPr>
        </p:nvSpPr>
        <p:spPr>
          <a:xfrm>
            <a:off x="900000" y="1832400"/>
            <a:ext cx="5862750" cy="4186800"/>
          </a:xfrm>
        </p:spPr>
        <p:txBody>
          <a:body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Picture Placeholder 8"/>
          <p:cNvSpPr>
            <a:spLocks noGrp="1"/>
          </p:cNvSpPr>
          <p:nvPr>
            <p:ph type="pic" sz="quarter" idx="13" hasCustomPrompt="1"/>
          </p:nvPr>
        </p:nvSpPr>
        <p:spPr bwMode="gray">
          <a:xfrm>
            <a:off x="7591425" y="1914525"/>
            <a:ext cx="3686175" cy="4029075"/>
          </a:xfrm>
          <a:solidFill>
            <a:srgbClr val="E6E7E8"/>
          </a:solidFill>
        </p:spPr>
        <p:txBody>
          <a:bodyPr/>
          <a:lstStyle>
            <a:lvl1pPr algn="ctr">
              <a:spcAft>
                <a:spcPts val="0"/>
              </a:spcAft>
              <a:defRPr sz="1800"/>
            </a:lvl1pPr>
          </a:lstStyle>
          <a:p>
            <a:r>
              <a:rPr lang="en-US"/>
              <a:t>Left click the centre</a:t>
            </a:r>
            <a:br>
              <a:rPr lang="en-US"/>
            </a:br>
            <a:r>
              <a:rPr lang="en-US"/>
              <a:t>icon to insert an image</a:t>
            </a:r>
            <a:endParaRPr lang="en-AU"/>
          </a:p>
        </p:txBody>
      </p:sp>
    </p:spTree>
    <p:extLst>
      <p:ext uri="{BB962C8B-B14F-4D97-AF65-F5344CB8AC3E}">
        <p14:creationId xmlns:p14="http://schemas.microsoft.com/office/powerpoint/2010/main" val="1478745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with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Footer Placeholder 2"/>
          <p:cNvSpPr>
            <a:spLocks noGrp="1"/>
          </p:cNvSpPr>
          <p:nvPr>
            <p:ph type="ftr" sz="quarter" idx="10"/>
          </p:nvPr>
        </p:nvSpPr>
        <p:spPr/>
        <p:txBody>
          <a:bodyPr/>
          <a:lstStyle/>
          <a:p>
            <a:r>
              <a:rPr lang="en-AU"/>
              <a:t>Title of presentation | 10 April 2015 |</a:t>
            </a:r>
          </a:p>
        </p:txBody>
      </p:sp>
      <p:sp>
        <p:nvSpPr>
          <p:cNvPr id="4" name="Slide Number Placeholder 3"/>
          <p:cNvSpPr>
            <a:spLocks noGrp="1"/>
          </p:cNvSpPr>
          <p:nvPr>
            <p:ph type="sldNum" sz="quarter" idx="11"/>
          </p:nvPr>
        </p:nvSpPr>
        <p:spPr/>
        <p:txBody>
          <a:bodyPr/>
          <a:lstStyle/>
          <a:p>
            <a:r>
              <a:rPr lang="en-AU" dirty="0"/>
              <a:t>Page </a:t>
            </a:r>
            <a:fld id="{A1A3A419-46F7-4840-8C39-0FB8F6169D0F}" type="slidenum">
              <a:rPr lang="en-AU" smtClean="0"/>
              <a:pPr/>
              <a:t>‹#›</a:t>
            </a:fld>
            <a:endParaRPr lang="en-AU" dirty="0"/>
          </a:p>
        </p:txBody>
      </p:sp>
    </p:spTree>
    <p:extLst>
      <p:ext uri="{BB962C8B-B14F-4D97-AF65-F5344CB8AC3E}">
        <p14:creationId xmlns:p14="http://schemas.microsoft.com/office/powerpoint/2010/main" val="488762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AU"/>
              <a:t>Title of presentation | 10 April 2015 |</a:t>
            </a:r>
          </a:p>
        </p:txBody>
      </p:sp>
      <p:sp>
        <p:nvSpPr>
          <p:cNvPr id="4" name="Slide Number Placeholder 3"/>
          <p:cNvSpPr>
            <a:spLocks noGrp="1"/>
          </p:cNvSpPr>
          <p:nvPr>
            <p:ph type="sldNum" sz="quarter" idx="11"/>
          </p:nvPr>
        </p:nvSpPr>
        <p:spPr/>
        <p:txBody>
          <a:bodyPr/>
          <a:lstStyle/>
          <a:p>
            <a:r>
              <a:rPr lang="en-AU" dirty="0"/>
              <a:t>Page </a:t>
            </a:r>
            <a:fld id="{A1A3A419-46F7-4840-8C39-0FB8F6169D0F}" type="slidenum">
              <a:rPr lang="en-AU" smtClean="0"/>
              <a:pPr/>
              <a:t>‹#›</a:t>
            </a:fld>
            <a:endParaRPr lang="en-AU" dirty="0"/>
          </a:p>
        </p:txBody>
      </p:sp>
    </p:spTree>
    <p:extLst>
      <p:ext uri="{BB962C8B-B14F-4D97-AF65-F5344CB8AC3E}">
        <p14:creationId xmlns:p14="http://schemas.microsoft.com/office/powerpoint/2010/main" val="14240480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5825" y="428"/>
            <a:ext cx="10460832" cy="1337835"/>
          </a:xfrm>
          <a:prstGeom prst="rect">
            <a:avLst/>
          </a:prstGeom>
        </p:spPr>
        <p:txBody>
          <a:bodyPr vert="horz" lIns="0" tIns="0" rIns="0" bIns="0" rtlCol="0" anchor="b" anchorCtr="0">
            <a:noAutofit/>
          </a:bodyPr>
          <a:lstStyle/>
          <a:p>
            <a:r>
              <a:rPr lang="en-US" dirty="0"/>
              <a:t>Click to edit Master title style</a:t>
            </a:r>
            <a:endParaRPr lang="en-AU" dirty="0"/>
          </a:p>
        </p:txBody>
      </p:sp>
      <p:sp>
        <p:nvSpPr>
          <p:cNvPr id="3" name="Text Placeholder 2"/>
          <p:cNvSpPr>
            <a:spLocks noGrp="1"/>
          </p:cNvSpPr>
          <p:nvPr>
            <p:ph type="body" idx="1"/>
          </p:nvPr>
        </p:nvSpPr>
        <p:spPr>
          <a:xfrm>
            <a:off x="900112" y="1832768"/>
            <a:ext cx="10446545" cy="4187032"/>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Footer Placeholder 4"/>
          <p:cNvSpPr>
            <a:spLocks noGrp="1"/>
          </p:cNvSpPr>
          <p:nvPr>
            <p:ph type="ftr" sz="quarter" idx="3"/>
          </p:nvPr>
        </p:nvSpPr>
        <p:spPr>
          <a:xfrm>
            <a:off x="2190750" y="6306346"/>
            <a:ext cx="8606815" cy="551654"/>
          </a:xfrm>
          <a:prstGeom prst="rect">
            <a:avLst/>
          </a:prstGeom>
        </p:spPr>
        <p:txBody>
          <a:bodyPr vert="horz" lIns="0" tIns="0" rIns="0" bIns="0" rtlCol="0" anchor="t" anchorCtr="0">
            <a:noAutofit/>
          </a:bodyPr>
          <a:lstStyle>
            <a:lvl1pPr algn="r">
              <a:defRPr sz="1000">
                <a:solidFill>
                  <a:srgbClr val="000100"/>
                </a:solidFill>
                <a:latin typeface="Arial" panose="020B0604020202020204" pitchFamily="34" charset="0"/>
                <a:cs typeface="Arial" panose="020B0604020202020204" pitchFamily="34" charset="0"/>
              </a:defRPr>
            </a:lvl1pPr>
          </a:lstStyle>
          <a:p>
            <a:r>
              <a:rPr lang="en-AU"/>
              <a:t>Title of presentation | 10 April 2015 |</a:t>
            </a:r>
          </a:p>
        </p:txBody>
      </p:sp>
      <p:sp>
        <p:nvSpPr>
          <p:cNvPr id="6" name="Slide Number Placeholder 5"/>
          <p:cNvSpPr>
            <a:spLocks noGrp="1"/>
          </p:cNvSpPr>
          <p:nvPr>
            <p:ph type="sldNum" sz="quarter" idx="4"/>
          </p:nvPr>
        </p:nvSpPr>
        <p:spPr>
          <a:xfrm>
            <a:off x="10810875" y="6306346"/>
            <a:ext cx="535782" cy="551654"/>
          </a:xfrm>
          <a:prstGeom prst="rect">
            <a:avLst/>
          </a:prstGeom>
        </p:spPr>
        <p:txBody>
          <a:bodyPr vert="horz" lIns="0" tIns="0" rIns="0" bIns="0" rtlCol="0" anchor="t" anchorCtr="0">
            <a:noAutofit/>
          </a:bodyPr>
          <a:lstStyle>
            <a:lvl1pPr algn="r">
              <a:defRPr sz="1000">
                <a:solidFill>
                  <a:srgbClr val="000100"/>
                </a:solidFill>
                <a:latin typeface="Arial" panose="020B0604020202020204" pitchFamily="34" charset="0"/>
                <a:cs typeface="Arial" panose="020B0604020202020204" pitchFamily="34" charset="0"/>
              </a:defRPr>
            </a:lvl1pPr>
          </a:lstStyle>
          <a:p>
            <a:r>
              <a:rPr lang="en-AU" dirty="0"/>
              <a:t>Page </a:t>
            </a:r>
            <a:fld id="{A1A3A419-46F7-4840-8C39-0FB8F6169D0F}" type="slidenum">
              <a:rPr lang="en-AU" smtClean="0"/>
              <a:pPr/>
              <a:t>‹#›</a:t>
            </a:fld>
            <a:endParaRPr lang="en-AU" dirty="0"/>
          </a:p>
        </p:txBody>
      </p:sp>
    </p:spTree>
    <p:extLst>
      <p:ext uri="{BB962C8B-B14F-4D97-AF65-F5344CB8AC3E}">
        <p14:creationId xmlns:p14="http://schemas.microsoft.com/office/powerpoint/2010/main" val="2765826104"/>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0" r:id="rId3"/>
    <p:sldLayoutId id="2147483654" r:id="rId4"/>
    <p:sldLayoutId id="2147483653" r:id="rId5"/>
    <p:sldLayoutId id="2147483655" r:id="rId6"/>
  </p:sldLayoutIdLst>
  <p:hf hdr="0" dt="0"/>
  <p:txStyles>
    <p:titleStyle>
      <a:lvl1pPr algn="l" defTabSz="914400" rtl="0" eaLnBrk="1" latinLnBrk="0" hangingPunct="1">
        <a:lnSpc>
          <a:spcPct val="90000"/>
        </a:lnSpc>
        <a:spcBef>
          <a:spcPct val="0"/>
        </a:spcBef>
        <a:buNone/>
        <a:defRPr sz="3500" kern="1200" baseline="0">
          <a:solidFill>
            <a:srgbClr val="3B455E"/>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0"/>
        </a:spcBef>
        <a:spcAft>
          <a:spcPts val="1100"/>
        </a:spcAft>
        <a:buFontTx/>
        <a:buNone/>
        <a:defRPr sz="3500" kern="1200" baseline="0">
          <a:solidFill>
            <a:srgbClr val="777A7B"/>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91000"/>
        </a:lnSpc>
        <a:spcBef>
          <a:spcPts val="0"/>
        </a:spcBef>
        <a:spcAft>
          <a:spcPts val="1000"/>
        </a:spcAft>
        <a:buFontTx/>
        <a:buNone/>
        <a:defRPr sz="2200" kern="1200" baseline="0">
          <a:solidFill>
            <a:srgbClr val="777A7B"/>
          </a:solidFill>
          <a:latin typeface="Arial" panose="020B0604020202020204" pitchFamily="34" charset="0"/>
          <a:ea typeface="+mn-ea"/>
          <a:cs typeface="Arial" panose="020B0604020202020204" pitchFamily="34" charset="0"/>
        </a:defRPr>
      </a:lvl2pPr>
      <a:lvl3pPr marL="179388" indent="-179388" algn="l" defTabSz="914400" rtl="0" eaLnBrk="1" latinLnBrk="0" hangingPunct="1">
        <a:lnSpc>
          <a:spcPct val="90000"/>
        </a:lnSpc>
        <a:spcBef>
          <a:spcPts val="500"/>
        </a:spcBef>
        <a:spcAft>
          <a:spcPts val="300"/>
        </a:spcAft>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3pPr>
      <a:lvl4pPr marL="469900" indent="-265113" algn="l" defTabSz="914400" rtl="0" eaLnBrk="1" latinLnBrk="0" hangingPunct="1">
        <a:lnSpc>
          <a:spcPct val="90000"/>
        </a:lnSpc>
        <a:spcBef>
          <a:spcPts val="500"/>
        </a:spcBef>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4pPr>
      <a:lvl5pPr marL="755650" indent="-265113" algn="l" defTabSz="914400" rtl="0" eaLnBrk="1" latinLnBrk="0" hangingPunct="1">
        <a:lnSpc>
          <a:spcPct val="90000"/>
        </a:lnSpc>
        <a:spcBef>
          <a:spcPts val="500"/>
        </a:spcBef>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6.jpeg"/><Relationship Id="rId12" Type="http://schemas.openxmlformats.org/officeDocument/2006/relationships/image" Target="../media/image11.png"/><Relationship Id="rId17" Type="http://schemas.openxmlformats.org/officeDocument/2006/relationships/image" Target="../media/image15.png"/><Relationship Id="rId2" Type="http://schemas.openxmlformats.org/officeDocument/2006/relationships/hyperlink" Target="https://www.telstraglobal.com/au/products/applications/applications/docusign" TargetMode="External"/><Relationship Id="rId16" Type="http://schemas.openxmlformats.org/officeDocument/2006/relationships/hyperlink" Target="https://globalx.com.au/news/feed/article/2018/02/26/globalx-releases-new-digital-signing-technology" TargetMode="External"/><Relationship Id="rId1" Type="http://schemas.openxmlformats.org/officeDocument/2006/relationships/slideLayout" Target="../slideLayouts/slideLayout3.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gif"/><Relationship Id="rId10" Type="http://schemas.openxmlformats.org/officeDocument/2006/relationships/image" Target="../media/image9.png"/><Relationship Id="rId4" Type="http://schemas.openxmlformats.org/officeDocument/2006/relationships/hyperlink" Target="https://www.sertifi.com/corp/customers" TargetMode="External"/><Relationship Id="rId9" Type="http://schemas.openxmlformats.org/officeDocument/2006/relationships/image" Target="../media/image8.png"/><Relationship Id="rId1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hyperlink" Target="http://www.acrobat.adobe.com/au/en/sign" TargetMode="External"/><Relationship Id="rId2" Type="http://schemas.openxmlformats.org/officeDocument/2006/relationships/hyperlink" Target="http://www.docusign.com.au/" TargetMode="External"/><Relationship Id="rId1" Type="http://schemas.openxmlformats.org/officeDocument/2006/relationships/slideLayout" Target="../slideLayouts/slideLayout3.xml"/><Relationship Id="rId4" Type="http://schemas.openxmlformats.org/officeDocument/2006/relationships/hyperlink" Target="https://rightsignature.com/"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codepact.com/landed" TargetMode="External"/><Relationship Id="rId3" Type="http://schemas.openxmlformats.org/officeDocument/2006/relationships/image" Target="../media/image16.png"/><Relationship Id="rId7" Type="http://schemas.openxmlformats.org/officeDocument/2006/relationships/hyperlink" Target="https://www.youtube.com/watch?v=VXMYpdKL2iM" TargetMode="External"/><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hyperlink" Target="http://www.shakelaw.com/" TargetMode="Externa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 Id="rId5" Type="http://schemas.openxmlformats.org/officeDocument/2006/relationships/hyperlink" Target="http://www.contractprobe.com/" TargetMode="External"/><Relationship Id="rId4" Type="http://schemas.openxmlformats.org/officeDocument/2006/relationships/hyperlink" Target="http://www.legalrobot.com/"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lawsociety.com.au/ForSolictors/Education/ThoughtLeadership/flip/VideoLibrary/1116862" TargetMode="External"/><Relationship Id="rId7" Type="http://schemas.openxmlformats.org/officeDocument/2006/relationships/hyperlink" Target="http://www.peterpmoran.com/" TargetMode="External"/><Relationship Id="rId2" Type="http://schemas.openxmlformats.org/officeDocument/2006/relationships/hyperlink" Target="http://www.liv.asn.au/Professional-Practice/Areas-of-Law/Technology-and-the-Law" TargetMode="External"/><Relationship Id="rId1" Type="http://schemas.openxmlformats.org/officeDocument/2006/relationships/slideLayout" Target="../slideLayouts/slideLayout3.xml"/><Relationship Id="rId6" Type="http://schemas.openxmlformats.org/officeDocument/2006/relationships/hyperlink" Target="http://www.legalitprofessionals.com/" TargetMode="External"/><Relationship Id="rId5" Type="http://schemas.openxmlformats.org/officeDocument/2006/relationships/hyperlink" Target="http://www.ethereum.org/" TargetMode="External"/><Relationship Id="rId4" Type="http://schemas.openxmlformats.org/officeDocument/2006/relationships/hyperlink" Target="https://www.icaew.com/en/technical/information-technology/business-systems-and-software-selection"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A856E8A-26D4-4558-9D2C-37685E6A4506}"/>
              </a:ext>
            </a:extLst>
          </p:cNvPr>
          <p:cNvSpPr>
            <a:spLocks noGrp="1"/>
          </p:cNvSpPr>
          <p:nvPr>
            <p:ph type="ftr" sz="quarter" idx="10"/>
          </p:nvPr>
        </p:nvSpPr>
        <p:spPr/>
        <p:txBody>
          <a:bodyPr/>
          <a:lstStyle/>
          <a:p>
            <a:r>
              <a:rPr lang="en-AU"/>
              <a:t>Title of presentation | 10 April 2015 |</a:t>
            </a:r>
          </a:p>
        </p:txBody>
      </p:sp>
      <p:sp>
        <p:nvSpPr>
          <p:cNvPr id="3" name="Slide Number Placeholder 2">
            <a:extLst>
              <a:ext uri="{FF2B5EF4-FFF2-40B4-BE49-F238E27FC236}">
                <a16:creationId xmlns:a16="http://schemas.microsoft.com/office/drawing/2014/main" id="{EC57AB6E-224D-4471-8224-17323754789A}"/>
              </a:ext>
            </a:extLst>
          </p:cNvPr>
          <p:cNvSpPr>
            <a:spLocks noGrp="1"/>
          </p:cNvSpPr>
          <p:nvPr>
            <p:ph type="sldNum" sz="quarter" idx="11"/>
          </p:nvPr>
        </p:nvSpPr>
        <p:spPr/>
        <p:txBody>
          <a:bodyPr/>
          <a:lstStyle/>
          <a:p>
            <a:r>
              <a:rPr lang="en-AU"/>
              <a:t>Page</a:t>
            </a:r>
            <a:fld id="{A1A3A419-46F7-4840-8C39-0FB8F6169D0F}" type="slidenum">
              <a:rPr lang="en-AU" smtClean="0"/>
              <a:pPr/>
              <a:t>1</a:t>
            </a:fld>
            <a:endParaRPr lang="en-AU"/>
          </a:p>
        </p:txBody>
      </p:sp>
      <p:pic>
        <p:nvPicPr>
          <p:cNvPr id="5" name="Picture 4">
            <a:extLst>
              <a:ext uri="{FF2B5EF4-FFF2-40B4-BE49-F238E27FC236}">
                <a16:creationId xmlns:a16="http://schemas.microsoft.com/office/drawing/2014/main" id="{7024F13C-51AE-4805-B858-D98CE9EF7C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 y="-64294"/>
            <a:ext cx="12306300" cy="6922294"/>
          </a:xfrm>
          <a:prstGeom prst="rect">
            <a:avLst/>
          </a:prstGeom>
        </p:spPr>
      </p:pic>
    </p:spTree>
    <p:extLst>
      <p:ext uri="{BB962C8B-B14F-4D97-AF65-F5344CB8AC3E}">
        <p14:creationId xmlns:p14="http://schemas.microsoft.com/office/powerpoint/2010/main" val="2912515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40AE60-2B84-E44D-B424-747B3BF3D8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00" y="-88900"/>
            <a:ext cx="12395200" cy="6972300"/>
          </a:xfrm>
          <a:prstGeom prst="rect">
            <a:avLst/>
          </a:prstGeom>
        </p:spPr>
      </p:pic>
      <p:sp>
        <p:nvSpPr>
          <p:cNvPr id="6" name="Title 5">
            <a:extLst>
              <a:ext uri="{FF2B5EF4-FFF2-40B4-BE49-F238E27FC236}">
                <a16:creationId xmlns:a16="http://schemas.microsoft.com/office/drawing/2014/main" id="{59AD2415-F2D8-4656-B755-321BDA09753E}"/>
              </a:ext>
            </a:extLst>
          </p:cNvPr>
          <p:cNvSpPr>
            <a:spLocks noGrp="1"/>
          </p:cNvSpPr>
          <p:nvPr>
            <p:ph type="ctrTitle"/>
          </p:nvPr>
        </p:nvSpPr>
        <p:spPr>
          <a:xfrm>
            <a:off x="885825" y="234283"/>
            <a:ext cx="8163182" cy="3566685"/>
          </a:xfrm>
        </p:spPr>
        <p:txBody>
          <a:bodyPr/>
          <a:lstStyle/>
          <a:p>
            <a:pPr>
              <a:lnSpc>
                <a:spcPct val="100000"/>
              </a:lnSpc>
            </a:pPr>
            <a:r>
              <a:rPr lang="en-US" sz="4800" dirty="0"/>
              <a:t>Providing Legal Services in a Digital Era?</a:t>
            </a:r>
            <a:br>
              <a:rPr lang="en-US" dirty="0"/>
            </a:br>
            <a:br>
              <a:rPr lang="en-US" dirty="0"/>
            </a:br>
            <a:r>
              <a:rPr lang="en-US" sz="3600" dirty="0"/>
              <a:t>Technology for Effective Drafting and Execution Processes</a:t>
            </a:r>
            <a:endParaRPr lang="en-US" dirty="0"/>
          </a:p>
        </p:txBody>
      </p:sp>
      <p:sp>
        <p:nvSpPr>
          <p:cNvPr id="7" name="Subtitle 6">
            <a:extLst>
              <a:ext uri="{FF2B5EF4-FFF2-40B4-BE49-F238E27FC236}">
                <a16:creationId xmlns:a16="http://schemas.microsoft.com/office/drawing/2014/main" id="{60252344-959B-4E2E-812F-4E3D9D7EC1AC}"/>
              </a:ext>
            </a:extLst>
          </p:cNvPr>
          <p:cNvSpPr>
            <a:spLocks noGrp="1"/>
          </p:cNvSpPr>
          <p:nvPr>
            <p:ph type="subTitle" idx="1"/>
          </p:nvPr>
        </p:nvSpPr>
        <p:spPr>
          <a:xfrm>
            <a:off x="885825" y="4035250"/>
            <a:ext cx="8610600" cy="2263951"/>
          </a:xfrm>
        </p:spPr>
        <p:txBody>
          <a:bodyPr/>
          <a:lstStyle/>
          <a:p>
            <a:pPr>
              <a:spcAft>
                <a:spcPts val="0"/>
              </a:spcAft>
            </a:pPr>
            <a:r>
              <a:rPr lang="en-US" dirty="0"/>
              <a:t>Peter Moran</a:t>
            </a:r>
          </a:p>
          <a:p>
            <a:pPr>
              <a:spcAft>
                <a:spcPts val="0"/>
              </a:spcAft>
            </a:pPr>
            <a:r>
              <a:rPr lang="en-US" dirty="0"/>
              <a:t>Principal</a:t>
            </a:r>
          </a:p>
          <a:p>
            <a:pPr>
              <a:spcAft>
                <a:spcPts val="0"/>
              </a:spcAft>
            </a:pPr>
            <a:r>
              <a:rPr lang="en-US" dirty="0"/>
              <a:t>Peer Legal</a:t>
            </a:r>
          </a:p>
        </p:txBody>
      </p:sp>
    </p:spTree>
    <p:extLst>
      <p:ext uri="{BB962C8B-B14F-4D97-AF65-F5344CB8AC3E}">
        <p14:creationId xmlns:p14="http://schemas.microsoft.com/office/powerpoint/2010/main" val="2996076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Overview</a:t>
            </a:r>
            <a:br>
              <a:rPr lang="en-AU" dirty="0"/>
            </a:br>
            <a:endParaRPr lang="en-AU"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AU" sz="1800" dirty="0"/>
              <a:t>My journey to a digital legal practice</a:t>
            </a:r>
          </a:p>
          <a:p>
            <a:pPr marL="457200" indent="-457200">
              <a:buFont typeface="Arial" panose="020B0604020202020204" pitchFamily="34" charset="0"/>
              <a:buChar char="•"/>
            </a:pPr>
            <a:r>
              <a:rPr lang="en-AU" sz="1800" dirty="0"/>
              <a:t>Legal issues regarding electronic contracting:</a:t>
            </a:r>
          </a:p>
          <a:p>
            <a:pPr marL="895350" lvl="1" indent="-447675">
              <a:spcAft>
                <a:spcPts val="600"/>
              </a:spcAft>
              <a:buFont typeface="Courier New" panose="02070309020205020404" pitchFamily="49" charset="0"/>
              <a:buChar char="o"/>
            </a:pPr>
            <a:r>
              <a:rPr lang="en-AU" sz="1800" dirty="0"/>
              <a:t>Paperless contracts – </a:t>
            </a:r>
            <a:r>
              <a:rPr lang="en-AU" sz="1800" i="1" dirty="0"/>
              <a:t>better than paper so get on board</a:t>
            </a:r>
          </a:p>
          <a:p>
            <a:pPr marL="895350" lvl="1" indent="-447675">
              <a:spcAft>
                <a:spcPts val="600"/>
              </a:spcAft>
              <a:buFont typeface="Courier New" panose="02070309020205020404" pitchFamily="49" charset="0"/>
              <a:buChar char="o"/>
            </a:pPr>
            <a:r>
              <a:rPr lang="en-AU" sz="1800" dirty="0"/>
              <a:t>Electronic signing – </a:t>
            </a:r>
            <a:r>
              <a:rPr lang="en-AU" sz="1800" i="1" dirty="0"/>
              <a:t>know (and prove) who is signing</a:t>
            </a:r>
          </a:p>
          <a:p>
            <a:pPr marL="895350" lvl="1" indent="-447675">
              <a:spcAft>
                <a:spcPts val="600"/>
              </a:spcAft>
              <a:buFont typeface="Courier New" panose="02070309020205020404" pitchFamily="49" charset="0"/>
              <a:buChar char="o"/>
            </a:pPr>
            <a:r>
              <a:rPr lang="en-AU" sz="1800" dirty="0"/>
              <a:t>Clickwrap, browser wrap and sign-in wrap – </a:t>
            </a:r>
            <a:r>
              <a:rPr lang="en-AU" sz="1800" i="1" dirty="0"/>
              <a:t>visible and available</a:t>
            </a:r>
          </a:p>
          <a:p>
            <a:pPr marL="895350" lvl="1" indent="-447675">
              <a:spcAft>
                <a:spcPts val="600"/>
              </a:spcAft>
              <a:buFont typeface="Courier New" panose="02070309020205020404" pitchFamily="49" charset="0"/>
              <a:buChar char="o"/>
            </a:pPr>
            <a:r>
              <a:rPr lang="en-AU" sz="1800" dirty="0"/>
              <a:t>Deeds – </a:t>
            </a:r>
            <a:r>
              <a:rPr lang="en-AU" sz="1800" i="1" dirty="0"/>
              <a:t>still a problem</a:t>
            </a:r>
          </a:p>
          <a:p>
            <a:pPr marL="895350" lvl="1" indent="-447675">
              <a:spcAft>
                <a:spcPts val="600"/>
              </a:spcAft>
              <a:buFont typeface="Courier New" panose="02070309020205020404" pitchFamily="49" charset="0"/>
              <a:buChar char="o"/>
            </a:pPr>
            <a:r>
              <a:rPr lang="en-AU" sz="1800" dirty="0"/>
              <a:t>Williams v Crocker – </a:t>
            </a:r>
            <a:r>
              <a:rPr lang="en-AU" sz="1800" i="1" dirty="0"/>
              <a:t>identification the key</a:t>
            </a:r>
          </a:p>
          <a:p>
            <a:pPr marL="895350" lvl="1" indent="-447675">
              <a:spcAft>
                <a:spcPts val="600"/>
              </a:spcAft>
              <a:buFont typeface="Courier New" panose="02070309020205020404" pitchFamily="49" charset="0"/>
              <a:buChar char="o"/>
            </a:pPr>
            <a:r>
              <a:rPr lang="en-AU" sz="1800" dirty="0"/>
              <a:t>Texting/digital dictation – </a:t>
            </a:r>
            <a:r>
              <a:rPr lang="en-AU" sz="1800" i="1" dirty="0"/>
              <a:t>a sleeper</a:t>
            </a:r>
          </a:p>
          <a:p>
            <a:pPr marL="895350" lvl="1" indent="-447675">
              <a:spcAft>
                <a:spcPts val="600"/>
              </a:spcAft>
              <a:buFont typeface="Courier New" panose="02070309020205020404" pitchFamily="49" charset="0"/>
              <a:buChar char="o"/>
            </a:pPr>
            <a:r>
              <a:rPr lang="en-AU" sz="1800" dirty="0"/>
              <a:t>Privacy and Notifiable Data Breach Scheme – </a:t>
            </a:r>
            <a:r>
              <a:rPr lang="en-AU" sz="1800" i="1" dirty="0"/>
              <a:t>still time to get on top of it</a:t>
            </a:r>
          </a:p>
          <a:p>
            <a:pPr marL="895350" lvl="1" indent="-447675">
              <a:spcAft>
                <a:spcPts val="600"/>
              </a:spcAft>
              <a:buFont typeface="Courier New" panose="02070309020205020404" pitchFamily="49" charset="0"/>
              <a:buChar char="o"/>
            </a:pPr>
            <a:r>
              <a:rPr lang="en-AU" sz="1800" dirty="0"/>
              <a:t>Smart contracts – </a:t>
            </a:r>
            <a:r>
              <a:rPr lang="en-AU" sz="1800" i="1" dirty="0"/>
              <a:t>watch this space</a:t>
            </a:r>
          </a:p>
          <a:p>
            <a:pPr marL="895350" lvl="1" indent="-447675">
              <a:spcAft>
                <a:spcPts val="600"/>
              </a:spcAft>
              <a:buFont typeface="Courier New" panose="02070309020205020404" pitchFamily="49" charset="0"/>
              <a:buChar char="o"/>
            </a:pPr>
            <a:r>
              <a:rPr lang="en-AU" sz="1800" dirty="0"/>
              <a:t>Contract automation issues – </a:t>
            </a:r>
            <a:r>
              <a:rPr lang="en-AU" sz="1800" i="1" dirty="0"/>
              <a:t>watch this space</a:t>
            </a:r>
          </a:p>
          <a:p>
            <a:pPr marL="447675" indent="-447675">
              <a:buFont typeface="Arial" panose="020B0604020202020204" pitchFamily="34" charset="0"/>
              <a:buChar char="•"/>
            </a:pPr>
            <a:r>
              <a:rPr lang="en-AU" sz="1800" dirty="0"/>
              <a:t>Electronic Contract Service Offerings</a:t>
            </a:r>
          </a:p>
          <a:p>
            <a:pPr marL="447675" indent="-447675">
              <a:buFont typeface="Arial" panose="020B0604020202020204" pitchFamily="34" charset="0"/>
              <a:buChar char="•"/>
            </a:pPr>
            <a:r>
              <a:rPr lang="en-AU" sz="1800" dirty="0"/>
              <a:t>Contract Process Tools</a:t>
            </a:r>
          </a:p>
          <a:p>
            <a:pPr marL="720725" indent="-273050">
              <a:buFont typeface="Courier New" panose="02070309020205020404" pitchFamily="49" charset="0"/>
              <a:buChar char="o"/>
            </a:pPr>
            <a:endParaRPr lang="en-AU" sz="3700" dirty="0"/>
          </a:p>
          <a:p>
            <a:pPr marL="720725" lvl="1" indent="-273050">
              <a:buFont typeface="Courier New" panose="02070309020205020404" pitchFamily="49" charset="0"/>
              <a:buChar char="o"/>
            </a:pPr>
            <a:endParaRPr lang="en-AU" dirty="0"/>
          </a:p>
        </p:txBody>
      </p:sp>
      <p:sp>
        <p:nvSpPr>
          <p:cNvPr id="5" name="Slide Number Placeholder 4"/>
          <p:cNvSpPr>
            <a:spLocks noGrp="1"/>
          </p:cNvSpPr>
          <p:nvPr>
            <p:ph type="sldNum" sz="quarter" idx="12"/>
          </p:nvPr>
        </p:nvSpPr>
        <p:spPr/>
        <p:txBody>
          <a:bodyPr/>
          <a:lstStyle/>
          <a:p>
            <a:r>
              <a:rPr lang="en-AU" dirty="0"/>
              <a:t>Page </a:t>
            </a:r>
            <a:fld id="{A1A3A419-46F7-4840-8C39-0FB8F6169D0F}" type="slidenum">
              <a:rPr lang="en-AU" smtClean="0"/>
              <a:pPr/>
              <a:t>3</a:t>
            </a:fld>
            <a:endParaRPr lang="en-AU" dirty="0"/>
          </a:p>
        </p:txBody>
      </p:sp>
      <p:sp>
        <p:nvSpPr>
          <p:cNvPr id="7" name="Footer Placeholder 3"/>
          <p:cNvSpPr>
            <a:spLocks noGrp="1"/>
          </p:cNvSpPr>
          <p:nvPr>
            <p:ph type="ftr" sz="quarter" idx="11"/>
          </p:nvPr>
        </p:nvSpPr>
        <p:spPr>
          <a:xfrm>
            <a:off x="2190750" y="6306346"/>
            <a:ext cx="8606815" cy="551654"/>
          </a:xfrm>
        </p:spPr>
        <p:txBody>
          <a:bodyPr/>
          <a:lstStyle/>
          <a:p>
            <a:r>
              <a:rPr lang="en-US" dirty="0"/>
              <a:t>Providing Legal Services in a Digital Era? </a:t>
            </a:r>
            <a:r>
              <a:rPr lang="en-AU" dirty="0"/>
              <a:t>| 20 March 2018 </a:t>
            </a:r>
          </a:p>
        </p:txBody>
      </p:sp>
    </p:spTree>
    <p:extLst>
      <p:ext uri="{BB962C8B-B14F-4D97-AF65-F5344CB8AC3E}">
        <p14:creationId xmlns:p14="http://schemas.microsoft.com/office/powerpoint/2010/main" val="2003455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061CA-BB81-40FE-AB8F-CA21A8901FB7}"/>
              </a:ext>
            </a:extLst>
          </p:cNvPr>
          <p:cNvSpPr>
            <a:spLocks noGrp="1"/>
          </p:cNvSpPr>
          <p:nvPr>
            <p:ph type="title"/>
          </p:nvPr>
        </p:nvSpPr>
        <p:spPr/>
        <p:txBody>
          <a:bodyPr/>
          <a:lstStyle/>
          <a:p>
            <a:r>
              <a:rPr lang="en-AU" dirty="0"/>
              <a:t>A digital legal practice  - my journey</a:t>
            </a:r>
            <a:endParaRPr lang="en-US" dirty="0"/>
          </a:p>
        </p:txBody>
      </p:sp>
      <p:sp>
        <p:nvSpPr>
          <p:cNvPr id="3" name="Content Placeholder 2">
            <a:extLst>
              <a:ext uri="{FF2B5EF4-FFF2-40B4-BE49-F238E27FC236}">
                <a16:creationId xmlns:a16="http://schemas.microsoft.com/office/drawing/2014/main" id="{E3EE7868-265B-4496-8D04-1CD0B580F9FE}"/>
              </a:ext>
            </a:extLst>
          </p:cNvPr>
          <p:cNvSpPr>
            <a:spLocks noGrp="1"/>
          </p:cNvSpPr>
          <p:nvPr>
            <p:ph idx="1"/>
          </p:nvPr>
        </p:nvSpPr>
        <p:spPr/>
        <p:txBody>
          <a:bodyPr/>
          <a:lstStyle/>
          <a:p>
            <a:pPr marL="514350" indent="-514350">
              <a:buFont typeface="+mj-lt"/>
              <a:buAutoNum type="arabicPeriod"/>
            </a:pPr>
            <a:r>
              <a:rPr lang="en-AU" sz="2000" dirty="0"/>
              <a:t>2003 – 2009.  Everything on hard copy file, most important emails also sent via snail mail.  All contracts signed in hard copy.  Bills only in hard copy.  Court documents all hard copy only.</a:t>
            </a:r>
          </a:p>
          <a:p>
            <a:pPr marL="514350" indent="-514350">
              <a:buFont typeface="+mj-lt"/>
              <a:buAutoNum type="arabicPeriod"/>
            </a:pPr>
            <a:r>
              <a:rPr lang="en-AU" sz="2000" dirty="0"/>
              <a:t>2009 – 2011.  Emails filed electronically, everything else still hard copy.  Contracts exchanged via email scan.  Bills emailed and sent. Important emails sent via snail mail.  Some basic court documents filed with court electronically but kept in hard copy on file.  </a:t>
            </a:r>
          </a:p>
          <a:p>
            <a:pPr marL="514350" indent="-514350">
              <a:buFont typeface="+mj-lt"/>
              <a:buAutoNum type="arabicPeriod"/>
            </a:pPr>
            <a:r>
              <a:rPr lang="en-AU" sz="2000" dirty="0"/>
              <a:t>2011 – 2017.  Emails filed only electronically.  Bills only sent via email unless client requests otherwise.  Non-original hard copy documents scanned to file and shredded.  Only open hard copy file if necessary (1 in 10).  Some contracts and documents being executed electronically (</a:t>
            </a:r>
            <a:r>
              <a:rPr lang="en-AU" sz="2000" dirty="0" err="1"/>
              <a:t>Docusign</a:t>
            </a:r>
            <a:r>
              <a:rPr lang="en-AU" sz="2000" dirty="0"/>
              <a:t>).</a:t>
            </a:r>
          </a:p>
          <a:p>
            <a:r>
              <a:rPr lang="en-AU" sz="2000" dirty="0"/>
              <a:t>   </a:t>
            </a:r>
            <a:endParaRPr lang="en-US" sz="2000" dirty="0"/>
          </a:p>
        </p:txBody>
      </p:sp>
      <p:sp>
        <p:nvSpPr>
          <p:cNvPr id="4" name="Footer Placeholder 3">
            <a:extLst>
              <a:ext uri="{FF2B5EF4-FFF2-40B4-BE49-F238E27FC236}">
                <a16:creationId xmlns:a16="http://schemas.microsoft.com/office/drawing/2014/main" id="{2C916D17-90A5-413C-95C8-19A8076D4909}"/>
              </a:ext>
            </a:extLst>
          </p:cNvPr>
          <p:cNvSpPr>
            <a:spLocks noGrp="1"/>
          </p:cNvSpPr>
          <p:nvPr>
            <p:ph type="ftr" sz="quarter" idx="11"/>
          </p:nvPr>
        </p:nvSpPr>
        <p:spPr/>
        <p:txBody>
          <a:bodyPr/>
          <a:lstStyle/>
          <a:p>
            <a:r>
              <a:rPr lang="en-US" dirty="0"/>
              <a:t>Providing Legal Services in a Digital Era? </a:t>
            </a:r>
            <a:r>
              <a:rPr lang="en-AU" dirty="0"/>
              <a:t>| 20 March 2018 </a:t>
            </a:r>
          </a:p>
          <a:p>
            <a:endParaRPr lang="en-AU" dirty="0"/>
          </a:p>
        </p:txBody>
      </p:sp>
      <p:sp>
        <p:nvSpPr>
          <p:cNvPr id="5" name="Slide Number Placeholder 4">
            <a:extLst>
              <a:ext uri="{FF2B5EF4-FFF2-40B4-BE49-F238E27FC236}">
                <a16:creationId xmlns:a16="http://schemas.microsoft.com/office/drawing/2014/main" id="{D69A9115-BB68-4752-B4E8-2E851378F645}"/>
              </a:ext>
            </a:extLst>
          </p:cNvPr>
          <p:cNvSpPr>
            <a:spLocks noGrp="1"/>
          </p:cNvSpPr>
          <p:nvPr>
            <p:ph type="sldNum" sz="quarter" idx="12"/>
          </p:nvPr>
        </p:nvSpPr>
        <p:spPr/>
        <p:txBody>
          <a:bodyPr/>
          <a:lstStyle/>
          <a:p>
            <a:r>
              <a:rPr lang="en-AU"/>
              <a:t>Page </a:t>
            </a:r>
            <a:fld id="{A1A3A419-46F7-4840-8C39-0FB8F6169D0F}" type="slidenum">
              <a:rPr lang="en-AU" smtClean="0"/>
              <a:pPr/>
              <a:t>4</a:t>
            </a:fld>
            <a:endParaRPr lang="en-AU" dirty="0"/>
          </a:p>
        </p:txBody>
      </p:sp>
    </p:spTree>
    <p:extLst>
      <p:ext uri="{BB962C8B-B14F-4D97-AF65-F5344CB8AC3E}">
        <p14:creationId xmlns:p14="http://schemas.microsoft.com/office/powerpoint/2010/main" val="908503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B3645-A024-49A6-B925-889ADB0DAEBC}"/>
              </a:ext>
            </a:extLst>
          </p:cNvPr>
          <p:cNvSpPr>
            <a:spLocks noGrp="1"/>
          </p:cNvSpPr>
          <p:nvPr>
            <p:ph type="title"/>
          </p:nvPr>
        </p:nvSpPr>
        <p:spPr/>
        <p:txBody>
          <a:bodyPr/>
          <a:lstStyle/>
          <a:p>
            <a:r>
              <a:rPr lang="en-AU" dirty="0"/>
              <a:t>A digital legal practice  - my journey</a:t>
            </a:r>
            <a:endParaRPr lang="en-US" dirty="0"/>
          </a:p>
        </p:txBody>
      </p:sp>
      <p:sp>
        <p:nvSpPr>
          <p:cNvPr id="3" name="Content Placeholder 2">
            <a:extLst>
              <a:ext uri="{FF2B5EF4-FFF2-40B4-BE49-F238E27FC236}">
                <a16:creationId xmlns:a16="http://schemas.microsoft.com/office/drawing/2014/main" id="{39372827-1C1A-4142-8578-62D637B81FD7}"/>
              </a:ext>
            </a:extLst>
          </p:cNvPr>
          <p:cNvSpPr>
            <a:spLocks noGrp="1"/>
          </p:cNvSpPr>
          <p:nvPr>
            <p:ph idx="1"/>
          </p:nvPr>
        </p:nvSpPr>
        <p:spPr/>
        <p:txBody>
          <a:bodyPr/>
          <a:lstStyle/>
          <a:p>
            <a:r>
              <a:rPr lang="en-AU" sz="3600" dirty="0"/>
              <a:t>Now.  </a:t>
            </a:r>
          </a:p>
          <a:p>
            <a:pPr marL="742950" indent="-742950">
              <a:buFont typeface="+mj-lt"/>
              <a:buAutoNum type="arabicPeriod"/>
            </a:pPr>
            <a:r>
              <a:rPr lang="en-AU" sz="2400" dirty="0"/>
              <a:t>Everything in the cloud.</a:t>
            </a:r>
          </a:p>
          <a:p>
            <a:pPr marL="742950" indent="-742950">
              <a:buFont typeface="+mj-lt"/>
              <a:buAutoNum type="arabicPeriod"/>
            </a:pPr>
            <a:r>
              <a:rPr lang="en-AU" sz="2400" dirty="0"/>
              <a:t>The only paper in firm is that being sent to the firm or paper documents which we produce because of a third party requirement (or important deeds).  </a:t>
            </a:r>
          </a:p>
          <a:p>
            <a:pPr marL="742950" indent="-742950">
              <a:buFont typeface="+mj-lt"/>
              <a:buAutoNum type="arabicPeriod"/>
            </a:pPr>
            <a:r>
              <a:rPr lang="en-AU" sz="2400" dirty="0"/>
              <a:t>Execute everything via </a:t>
            </a:r>
            <a:r>
              <a:rPr lang="en-AU" sz="2400" dirty="0" err="1"/>
              <a:t>Docusign</a:t>
            </a:r>
            <a:r>
              <a:rPr lang="en-AU" sz="2400" dirty="0"/>
              <a:t> where possible.  </a:t>
            </a:r>
          </a:p>
          <a:p>
            <a:pPr marL="742950" indent="-742950">
              <a:buFont typeface="+mj-lt"/>
              <a:buAutoNum type="arabicPeriod"/>
            </a:pPr>
            <a:r>
              <a:rPr lang="en-AU" sz="2400" dirty="0"/>
              <a:t>No permanent hard copy files.  </a:t>
            </a:r>
          </a:p>
          <a:p>
            <a:pPr marL="742950" indent="-742950">
              <a:buFont typeface="+mj-lt"/>
              <a:buAutoNum type="arabicPeriod"/>
            </a:pPr>
            <a:r>
              <a:rPr lang="en-AU" sz="2400" dirty="0"/>
              <a:t>Looking to roll-out contract process software.</a:t>
            </a:r>
          </a:p>
          <a:p>
            <a:pPr marL="742950" indent="-742950">
              <a:buFont typeface="+mj-lt"/>
              <a:buAutoNum type="arabicPeriod"/>
            </a:pPr>
            <a:r>
              <a:rPr lang="en-AU" sz="2400" dirty="0"/>
              <a:t>Court documents electronic wherever possible (affidavits the main problem).</a:t>
            </a:r>
          </a:p>
          <a:p>
            <a:pPr marL="742950" indent="-742950">
              <a:buFont typeface="+mj-lt"/>
              <a:buAutoNum type="arabicPeriod"/>
            </a:pPr>
            <a:r>
              <a:rPr lang="en-AU" sz="2400" dirty="0"/>
              <a:t>Conveyancing – </a:t>
            </a:r>
            <a:r>
              <a:rPr lang="en-AU" sz="2400" dirty="0" err="1"/>
              <a:t>Aaarrgghh</a:t>
            </a:r>
            <a:r>
              <a:rPr lang="en-AU" sz="2400" dirty="0"/>
              <a:t>.</a:t>
            </a:r>
          </a:p>
          <a:p>
            <a:br>
              <a:rPr lang="en-AU" sz="2800" dirty="0"/>
            </a:br>
            <a:endParaRPr lang="en-AU" sz="2800" dirty="0"/>
          </a:p>
          <a:p>
            <a:pPr marL="742950" indent="-742950">
              <a:buFont typeface="+mj-lt"/>
              <a:buAutoNum type="arabicPeriod"/>
            </a:pPr>
            <a:endParaRPr lang="en-AU" sz="3600" dirty="0"/>
          </a:p>
          <a:p>
            <a:endParaRPr lang="en-US" dirty="0"/>
          </a:p>
        </p:txBody>
      </p:sp>
      <p:sp>
        <p:nvSpPr>
          <p:cNvPr id="4" name="Footer Placeholder 3">
            <a:extLst>
              <a:ext uri="{FF2B5EF4-FFF2-40B4-BE49-F238E27FC236}">
                <a16:creationId xmlns:a16="http://schemas.microsoft.com/office/drawing/2014/main" id="{A54FBB35-0017-4A69-942C-FADFABAFC69E}"/>
              </a:ext>
            </a:extLst>
          </p:cNvPr>
          <p:cNvSpPr>
            <a:spLocks noGrp="1"/>
          </p:cNvSpPr>
          <p:nvPr>
            <p:ph type="ftr" sz="quarter" idx="11"/>
          </p:nvPr>
        </p:nvSpPr>
        <p:spPr/>
        <p:txBody>
          <a:bodyPr/>
          <a:lstStyle/>
          <a:p>
            <a:r>
              <a:rPr lang="en-US" dirty="0"/>
              <a:t>Providing Legal Services in a Digital Era? </a:t>
            </a:r>
            <a:r>
              <a:rPr lang="en-AU" dirty="0"/>
              <a:t>| 20 March 2018 </a:t>
            </a:r>
          </a:p>
        </p:txBody>
      </p:sp>
      <p:sp>
        <p:nvSpPr>
          <p:cNvPr id="5" name="Slide Number Placeholder 4">
            <a:extLst>
              <a:ext uri="{FF2B5EF4-FFF2-40B4-BE49-F238E27FC236}">
                <a16:creationId xmlns:a16="http://schemas.microsoft.com/office/drawing/2014/main" id="{9746B4B1-BFD2-4544-A3DB-AD2221F5C4CA}"/>
              </a:ext>
            </a:extLst>
          </p:cNvPr>
          <p:cNvSpPr>
            <a:spLocks noGrp="1"/>
          </p:cNvSpPr>
          <p:nvPr>
            <p:ph type="sldNum" sz="quarter" idx="12"/>
          </p:nvPr>
        </p:nvSpPr>
        <p:spPr/>
        <p:txBody>
          <a:bodyPr/>
          <a:lstStyle/>
          <a:p>
            <a:r>
              <a:rPr lang="en-AU"/>
              <a:t>Page </a:t>
            </a:r>
            <a:fld id="{A1A3A419-46F7-4840-8C39-0FB8F6169D0F}" type="slidenum">
              <a:rPr lang="en-AU" smtClean="0"/>
              <a:pPr/>
              <a:t>5</a:t>
            </a:fld>
            <a:endParaRPr lang="en-AU" dirty="0"/>
          </a:p>
        </p:txBody>
      </p:sp>
    </p:spTree>
    <p:extLst>
      <p:ext uri="{BB962C8B-B14F-4D97-AF65-F5344CB8AC3E}">
        <p14:creationId xmlns:p14="http://schemas.microsoft.com/office/powerpoint/2010/main" val="293185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Legal issues regarding electronic contracting</a:t>
            </a:r>
            <a:br>
              <a:rPr lang="en-AU" dirty="0"/>
            </a:br>
            <a:r>
              <a:rPr lang="en-AU" dirty="0"/>
              <a:t>Paperless contracts</a:t>
            </a:r>
          </a:p>
        </p:txBody>
      </p:sp>
      <p:sp>
        <p:nvSpPr>
          <p:cNvPr id="3" name="Content Placeholder 2"/>
          <p:cNvSpPr>
            <a:spLocks noGrp="1"/>
          </p:cNvSpPr>
          <p:nvPr>
            <p:ph idx="1"/>
          </p:nvPr>
        </p:nvSpPr>
        <p:spPr/>
        <p:txBody>
          <a:bodyPr/>
          <a:lstStyle/>
          <a:p>
            <a:pPr marL="444500" indent="-444500">
              <a:buFont typeface="Arial" panose="020B0604020202020204" pitchFamily="34" charset="0"/>
              <a:buChar char="•"/>
            </a:pPr>
            <a:r>
              <a:rPr lang="en-AU" sz="2000" dirty="0"/>
              <a:t>Does the paperless contract provide clear evidence of the parties’ intention to be bound by its terms?</a:t>
            </a:r>
          </a:p>
          <a:p>
            <a:pPr marL="444500" indent="-444500">
              <a:buFont typeface="Arial" panose="020B0604020202020204" pitchFamily="34" charset="0"/>
              <a:buChar char="•"/>
            </a:pPr>
            <a:r>
              <a:rPr lang="en-AU" sz="2000" dirty="0"/>
              <a:t>Has the offeror stipulated a method of communicating acceptance that precludes doing so electronically? </a:t>
            </a:r>
            <a:r>
              <a:rPr lang="en-AU" sz="2000" i="1" dirty="0" err="1"/>
              <a:t>Eliason</a:t>
            </a:r>
            <a:r>
              <a:rPr lang="en-AU" sz="2000" i="1" dirty="0"/>
              <a:t> v Henshaw</a:t>
            </a:r>
            <a:r>
              <a:rPr lang="en-AU" sz="2000" dirty="0"/>
              <a:t> 4 Wheaton 225 (1819) (send answer by same wagon not mail).</a:t>
            </a:r>
          </a:p>
          <a:p>
            <a:pPr marL="444500" indent="-444500">
              <a:buFont typeface="Arial" panose="020B0604020202020204" pitchFamily="34" charset="0"/>
              <a:buChar char="•"/>
            </a:pPr>
            <a:r>
              <a:rPr lang="en-AU" sz="2000" dirty="0"/>
              <a:t>Consider adding a boilerplate provision to contracts which states that, in the event that the parties sign and exchange contracts electronically, the parties consent to the contracts being produced, signed and retained solely in an electronic form, provided that production, signing and retention otherwise complies with the relevant requirements of the Electronic Transactions Acts.  </a:t>
            </a:r>
          </a:p>
          <a:p>
            <a:pPr marL="444500" indent="-444500">
              <a:buFont typeface="Arial" panose="020B0604020202020204" pitchFamily="34" charset="0"/>
              <a:buChar char="•"/>
            </a:pPr>
            <a:r>
              <a:rPr lang="en-AU" sz="2000" dirty="0"/>
              <a:t>This ensures the contract satisfies </a:t>
            </a:r>
            <a:r>
              <a:rPr lang="en-AU" sz="2000" dirty="0" err="1"/>
              <a:t>ss</a:t>
            </a:r>
            <a:r>
              <a:rPr lang="en-AU" sz="2000" dirty="0"/>
              <a:t> 9(1)(d), 9(2)(d), 10(1)(d), 11(1)(e), 11(2)(e) of the ETA </a:t>
            </a:r>
            <a:r>
              <a:rPr lang="en-AU" sz="2000" dirty="0" err="1"/>
              <a:t>Cth</a:t>
            </a:r>
            <a:r>
              <a:rPr lang="en-AU" sz="2000" dirty="0"/>
              <a:t> and </a:t>
            </a:r>
            <a:r>
              <a:rPr lang="en-AU" sz="2000" dirty="0" err="1"/>
              <a:t>ss</a:t>
            </a:r>
            <a:r>
              <a:rPr lang="en-AU" sz="2000" dirty="0"/>
              <a:t> 8(2)(b), 9(1)(c), 10(1)(c), 10(2)(c) of the ETA Vic.</a:t>
            </a:r>
          </a:p>
          <a:p>
            <a:pPr marL="444500" indent="-444500">
              <a:buFont typeface="Arial" panose="020B0604020202020204" pitchFamily="34" charset="0"/>
              <a:buChar char="•"/>
            </a:pPr>
            <a:r>
              <a:rPr lang="en-AU" sz="2000" dirty="0"/>
              <a:t>If not, ensure parties agree explicitly to method of execution and exchange. </a:t>
            </a:r>
          </a:p>
          <a:p>
            <a:endParaRPr lang="en-AU" sz="2000" dirty="0"/>
          </a:p>
        </p:txBody>
      </p:sp>
      <p:sp>
        <p:nvSpPr>
          <p:cNvPr id="4" name="Footer Placeholder 3"/>
          <p:cNvSpPr>
            <a:spLocks noGrp="1"/>
          </p:cNvSpPr>
          <p:nvPr>
            <p:ph type="ftr" sz="quarter" idx="11"/>
          </p:nvPr>
        </p:nvSpPr>
        <p:spPr>
          <a:xfrm>
            <a:off x="2190750" y="6306346"/>
            <a:ext cx="8606815" cy="551654"/>
          </a:xfrm>
        </p:spPr>
        <p:txBody>
          <a:bodyPr/>
          <a:lstStyle/>
          <a:p>
            <a:r>
              <a:rPr lang="en-US" dirty="0"/>
              <a:t>Providing Legal Services in a Digital Era? </a:t>
            </a:r>
            <a:r>
              <a:rPr lang="en-AU" dirty="0"/>
              <a:t>| 20 March 2018 </a:t>
            </a:r>
          </a:p>
        </p:txBody>
      </p:sp>
      <p:sp>
        <p:nvSpPr>
          <p:cNvPr id="5" name="Slide Number Placeholder 4"/>
          <p:cNvSpPr>
            <a:spLocks noGrp="1"/>
          </p:cNvSpPr>
          <p:nvPr>
            <p:ph type="sldNum" sz="quarter" idx="12"/>
          </p:nvPr>
        </p:nvSpPr>
        <p:spPr/>
        <p:txBody>
          <a:bodyPr/>
          <a:lstStyle/>
          <a:p>
            <a:r>
              <a:rPr lang="en-AU" dirty="0"/>
              <a:t>Page </a:t>
            </a:r>
            <a:fld id="{A1A3A419-46F7-4840-8C39-0FB8F6169D0F}" type="slidenum">
              <a:rPr lang="en-AU" smtClean="0"/>
              <a:pPr/>
              <a:t>6</a:t>
            </a:fld>
            <a:endParaRPr lang="en-AU" dirty="0"/>
          </a:p>
        </p:txBody>
      </p:sp>
    </p:spTree>
    <p:extLst>
      <p:ext uri="{BB962C8B-B14F-4D97-AF65-F5344CB8AC3E}">
        <p14:creationId xmlns:p14="http://schemas.microsoft.com/office/powerpoint/2010/main" val="3123101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Legal issues regarding electronic contracting</a:t>
            </a:r>
            <a:br>
              <a:rPr lang="en-AU" dirty="0"/>
            </a:br>
            <a:r>
              <a:rPr lang="en-AU" dirty="0"/>
              <a:t>Electronic signing</a:t>
            </a:r>
          </a:p>
        </p:txBody>
      </p:sp>
      <p:sp>
        <p:nvSpPr>
          <p:cNvPr id="3" name="Content Placeholder 2"/>
          <p:cNvSpPr>
            <a:spLocks noGrp="1"/>
          </p:cNvSpPr>
          <p:nvPr>
            <p:ph idx="1"/>
          </p:nvPr>
        </p:nvSpPr>
        <p:spPr/>
        <p:txBody>
          <a:bodyPr/>
          <a:lstStyle/>
          <a:p>
            <a:r>
              <a:rPr lang="en-US" sz="2400" dirty="0"/>
              <a:t>A signature, as a legal concept, bears no relationship to the popular conception of a name, on paper, in the signatory’s own handwriting.  A signature is not a “thing” but a process.  If that process produces sufficient evidence that a person has adopted a document as his own, and that document before the court is the same document to which the process was applied, then the document has been signed.</a:t>
            </a:r>
          </a:p>
          <a:p>
            <a:r>
              <a:rPr lang="en-AU" sz="2400" dirty="0"/>
              <a:t>Prof Reed C, “What is a Signature”, 2000(3) The Journal of Information, Law and Technology (JILT). </a:t>
            </a:r>
          </a:p>
          <a:p>
            <a:r>
              <a:rPr lang="en-AU" sz="2000" dirty="0" err="1"/>
              <a:t>Cf</a:t>
            </a:r>
            <a:r>
              <a:rPr lang="en-AU" sz="2000" dirty="0"/>
              <a:t> – </a:t>
            </a:r>
            <a:r>
              <a:rPr lang="en-AU" sz="2000" i="1" dirty="0" err="1"/>
              <a:t>Firstpost</a:t>
            </a:r>
            <a:r>
              <a:rPr lang="en-AU" sz="2000" i="1" dirty="0"/>
              <a:t> Homes Ltd v Johnson</a:t>
            </a:r>
            <a:r>
              <a:rPr lang="en-AU" sz="2000" dirty="0"/>
              <a:t> [1995] 1 WLR 1567 - the term “signature” must be given its ordinary linguistic meaning such that the parties must write their names with their own hands upon the document. </a:t>
            </a:r>
          </a:p>
          <a:p>
            <a:endParaRPr lang="en-AU" dirty="0"/>
          </a:p>
        </p:txBody>
      </p:sp>
      <p:sp>
        <p:nvSpPr>
          <p:cNvPr id="4" name="Footer Placeholder 3"/>
          <p:cNvSpPr>
            <a:spLocks noGrp="1"/>
          </p:cNvSpPr>
          <p:nvPr>
            <p:ph type="ftr" sz="quarter" idx="11"/>
          </p:nvPr>
        </p:nvSpPr>
        <p:spPr>
          <a:xfrm>
            <a:off x="2190750" y="6306346"/>
            <a:ext cx="8606815" cy="551654"/>
          </a:xfrm>
        </p:spPr>
        <p:txBody>
          <a:bodyPr/>
          <a:lstStyle/>
          <a:p>
            <a:r>
              <a:rPr lang="en-US" dirty="0"/>
              <a:t>Providing Legal Services in a Digital Era? </a:t>
            </a:r>
            <a:r>
              <a:rPr lang="en-AU" dirty="0"/>
              <a:t>| 20 March 2018 </a:t>
            </a:r>
          </a:p>
        </p:txBody>
      </p:sp>
      <p:sp>
        <p:nvSpPr>
          <p:cNvPr id="5" name="Slide Number Placeholder 4"/>
          <p:cNvSpPr>
            <a:spLocks noGrp="1"/>
          </p:cNvSpPr>
          <p:nvPr>
            <p:ph type="sldNum" sz="quarter" idx="12"/>
          </p:nvPr>
        </p:nvSpPr>
        <p:spPr/>
        <p:txBody>
          <a:bodyPr/>
          <a:lstStyle/>
          <a:p>
            <a:r>
              <a:rPr lang="en-AU" dirty="0"/>
              <a:t>Page </a:t>
            </a:r>
            <a:fld id="{A1A3A419-46F7-4840-8C39-0FB8F6169D0F}" type="slidenum">
              <a:rPr lang="en-AU" smtClean="0"/>
              <a:pPr/>
              <a:t>7</a:t>
            </a:fld>
            <a:endParaRPr lang="en-AU" dirty="0"/>
          </a:p>
        </p:txBody>
      </p:sp>
    </p:spTree>
    <p:extLst>
      <p:ext uri="{BB962C8B-B14F-4D97-AF65-F5344CB8AC3E}">
        <p14:creationId xmlns:p14="http://schemas.microsoft.com/office/powerpoint/2010/main" val="240388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Legal issues regarding electronic contracting</a:t>
            </a:r>
            <a:br>
              <a:rPr lang="en-AU" dirty="0"/>
            </a:br>
            <a:r>
              <a:rPr lang="en-AU" dirty="0"/>
              <a:t>Electronic signing</a:t>
            </a:r>
          </a:p>
        </p:txBody>
      </p:sp>
      <p:sp>
        <p:nvSpPr>
          <p:cNvPr id="3" name="Content Placeholder 2"/>
          <p:cNvSpPr>
            <a:spLocks noGrp="1"/>
          </p:cNvSpPr>
          <p:nvPr>
            <p:ph idx="1"/>
          </p:nvPr>
        </p:nvSpPr>
        <p:spPr/>
        <p:txBody>
          <a:bodyPr/>
          <a:lstStyle/>
          <a:p>
            <a:r>
              <a:rPr lang="en-AU" sz="2800" dirty="0"/>
              <a:t>Electronic Signatures - definition in Australia</a:t>
            </a:r>
          </a:p>
          <a:p>
            <a:r>
              <a:rPr lang="en-AU" sz="2400" dirty="0"/>
              <a:t>An electronic communication satisfies an obligation to provide a signature if:</a:t>
            </a:r>
          </a:p>
          <a:p>
            <a:pPr marL="855663" indent="-473075">
              <a:buFont typeface="+mj-lt"/>
              <a:buAutoNum type="arabicPeriod"/>
            </a:pPr>
            <a:r>
              <a:rPr lang="en-AU" sz="2400" dirty="0"/>
              <a:t>a method is used to both identify the signee and indicate their intention;</a:t>
            </a:r>
          </a:p>
          <a:p>
            <a:pPr marL="855663" indent="-473075">
              <a:buFont typeface="+mj-lt"/>
              <a:buAutoNum type="arabicPeriod"/>
            </a:pPr>
            <a:r>
              <a:rPr lang="en-AU" sz="2400" dirty="0"/>
              <a:t>the method is as reliable as is appropriate; and</a:t>
            </a:r>
          </a:p>
          <a:p>
            <a:pPr marL="855663" indent="-473075">
              <a:buFont typeface="+mj-lt"/>
              <a:buAutoNum type="arabicPeriod"/>
            </a:pPr>
            <a:r>
              <a:rPr lang="en-AU" sz="2400" dirty="0"/>
              <a:t>the counterparty consents to the method used.</a:t>
            </a:r>
          </a:p>
          <a:p>
            <a:r>
              <a:rPr lang="en-AU" sz="2400" i="1" dirty="0"/>
              <a:t>Section 10 of Electronic Transactions Act 1999 (</a:t>
            </a:r>
            <a:r>
              <a:rPr lang="en-AU" sz="2400" i="1" dirty="0" err="1"/>
              <a:t>Cth</a:t>
            </a:r>
            <a:r>
              <a:rPr lang="en-AU" sz="2400" i="1" dirty="0"/>
              <a:t>) and section 9 of the Electronic Transactions (Victoria) Act 2000 (Vic) </a:t>
            </a:r>
          </a:p>
          <a:p>
            <a:r>
              <a:rPr lang="en-AU" sz="1400" dirty="0"/>
              <a:t>This largely follows the approach suggested by the UN in the UNCITRAL Model Law.</a:t>
            </a:r>
          </a:p>
          <a:p>
            <a:r>
              <a:rPr lang="en-AU" sz="1400" dirty="0"/>
              <a:t>See also, for US definitions of electronic signatures, section 206 of the Electronic Signatures in Global and National Commerce Act; section 1710 of the Government Paperwork Elimination Act and section 2 of the Uniform Electronic Transactions Act.</a:t>
            </a:r>
          </a:p>
          <a:p>
            <a:endParaRPr lang="en-AU" sz="2400" dirty="0"/>
          </a:p>
          <a:p>
            <a:endParaRPr lang="en-AU" dirty="0"/>
          </a:p>
        </p:txBody>
      </p:sp>
      <p:sp>
        <p:nvSpPr>
          <p:cNvPr id="4" name="Footer Placeholder 3"/>
          <p:cNvSpPr>
            <a:spLocks noGrp="1"/>
          </p:cNvSpPr>
          <p:nvPr>
            <p:ph type="ftr" sz="quarter" idx="11"/>
          </p:nvPr>
        </p:nvSpPr>
        <p:spPr/>
        <p:txBody>
          <a:bodyPr/>
          <a:lstStyle/>
          <a:p>
            <a:r>
              <a:rPr lang="en-US" dirty="0"/>
              <a:t>Providing Legal Services in a Digital Era? </a:t>
            </a:r>
            <a:r>
              <a:rPr lang="en-AU" dirty="0"/>
              <a:t>| 20 March 2018 </a:t>
            </a:r>
          </a:p>
          <a:p>
            <a:endParaRPr lang="en-AU" dirty="0"/>
          </a:p>
        </p:txBody>
      </p:sp>
      <p:sp>
        <p:nvSpPr>
          <p:cNvPr id="5" name="Slide Number Placeholder 4"/>
          <p:cNvSpPr>
            <a:spLocks noGrp="1"/>
          </p:cNvSpPr>
          <p:nvPr>
            <p:ph type="sldNum" sz="quarter" idx="12"/>
          </p:nvPr>
        </p:nvSpPr>
        <p:spPr/>
        <p:txBody>
          <a:bodyPr/>
          <a:lstStyle/>
          <a:p>
            <a:r>
              <a:rPr lang="en-AU" dirty="0"/>
              <a:t>Page </a:t>
            </a:r>
            <a:fld id="{A1A3A419-46F7-4840-8C39-0FB8F6169D0F}" type="slidenum">
              <a:rPr lang="en-AU" smtClean="0"/>
              <a:pPr/>
              <a:t>8</a:t>
            </a:fld>
            <a:endParaRPr lang="en-AU" dirty="0"/>
          </a:p>
        </p:txBody>
      </p:sp>
    </p:spTree>
    <p:extLst>
      <p:ext uri="{BB962C8B-B14F-4D97-AF65-F5344CB8AC3E}">
        <p14:creationId xmlns:p14="http://schemas.microsoft.com/office/powerpoint/2010/main" val="3132107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Legal issues regarding electronic contracting</a:t>
            </a:r>
            <a:br>
              <a:rPr lang="en-AU" dirty="0"/>
            </a:br>
            <a:r>
              <a:rPr lang="en-AU" dirty="0"/>
              <a:t>Electronic signing</a:t>
            </a:r>
          </a:p>
        </p:txBody>
      </p:sp>
      <p:sp>
        <p:nvSpPr>
          <p:cNvPr id="3" name="Content Placeholder 2"/>
          <p:cNvSpPr>
            <a:spLocks noGrp="1"/>
          </p:cNvSpPr>
          <p:nvPr>
            <p:ph idx="1"/>
          </p:nvPr>
        </p:nvSpPr>
        <p:spPr/>
        <p:txBody>
          <a:bodyPr/>
          <a:lstStyle/>
          <a:p>
            <a:r>
              <a:rPr lang="en-AU" sz="1600" dirty="0"/>
              <a:t>J Pereira </a:t>
            </a:r>
            <a:r>
              <a:rPr lang="en-AU" sz="1600" dirty="0" err="1"/>
              <a:t>Fernandes</a:t>
            </a:r>
            <a:r>
              <a:rPr lang="en-AU" sz="1600" dirty="0"/>
              <a:t> SA v Mehta [2006] 2 All ER 891</a:t>
            </a:r>
          </a:p>
          <a:p>
            <a:pPr marL="457200" indent="-457200">
              <a:buFont typeface="Arial" panose="020B0604020202020204" pitchFamily="34" charset="0"/>
              <a:buChar char="•"/>
            </a:pPr>
            <a:r>
              <a:rPr lang="en-AU" sz="1600" dirty="0"/>
              <a:t>a person typing his or her name into an email, including via typing an email address, into an email could be a sufficient signature for the purpose of satisfying the Statute of Frauds.  See similar decision in Austral-Asia Freight Pty Ltd v Turner [2013] FCCA 298.</a:t>
            </a:r>
          </a:p>
          <a:p>
            <a:r>
              <a:rPr lang="en-AU" sz="1600" dirty="0" err="1"/>
              <a:t>Russells</a:t>
            </a:r>
            <a:r>
              <a:rPr lang="en-AU" sz="1600" dirty="0"/>
              <a:t> (A Firm) v </a:t>
            </a:r>
            <a:r>
              <a:rPr lang="en-AU" sz="1600" dirty="0" err="1"/>
              <a:t>McCardel</a:t>
            </a:r>
            <a:r>
              <a:rPr lang="en-AU" sz="1600" dirty="0"/>
              <a:t> [2014] VSC 287</a:t>
            </a:r>
          </a:p>
          <a:p>
            <a:pPr marL="444500" indent="-444500">
              <a:buFont typeface="Arial" panose="020B0604020202020204" pitchFamily="34" charset="0"/>
              <a:buChar char="•"/>
            </a:pPr>
            <a:r>
              <a:rPr lang="en-AU" sz="1600" dirty="0"/>
              <a:t>The printed name “Sam” at the end of an email satisfies 2 (</a:t>
            </a:r>
            <a:r>
              <a:rPr lang="en-AU" sz="1600" dirty="0" err="1"/>
              <a:t>ie</a:t>
            </a:r>
            <a:r>
              <a:rPr lang="en-AU" sz="1600" dirty="0"/>
              <a:t> 9(1)(b)(</a:t>
            </a:r>
            <a:r>
              <a:rPr lang="en-AU" sz="1600" dirty="0" err="1"/>
              <a:t>i</a:t>
            </a:r>
            <a:r>
              <a:rPr lang="en-AU" sz="1600" dirty="0"/>
              <a:t>)) but not 1(</a:t>
            </a:r>
            <a:r>
              <a:rPr lang="en-AU" sz="1600" dirty="0" err="1"/>
              <a:t>ie</a:t>
            </a:r>
            <a:r>
              <a:rPr lang="en-AU" sz="1600" dirty="0"/>
              <a:t> 9(1)(a)) but a very context driven decision.</a:t>
            </a:r>
          </a:p>
          <a:p>
            <a:r>
              <a:rPr lang="en-AU" sz="1600" dirty="0"/>
              <a:t>Legal Services Board v Forster [2010] VSC 192</a:t>
            </a:r>
          </a:p>
          <a:p>
            <a:pPr marL="457200" indent="-457200">
              <a:buFont typeface="Arial" panose="020B0604020202020204" pitchFamily="34" charset="0"/>
              <a:buChar char="•"/>
            </a:pPr>
            <a:r>
              <a:rPr lang="en-AU" sz="1600" dirty="0"/>
              <a:t>Emerton J held that the typed signature was intended to stand as the person’s signature. He referred to common law authorities, such as Morton v Copeland, that a signature may be any mark which identifies it as the act of the party.</a:t>
            </a:r>
          </a:p>
          <a:p>
            <a:r>
              <a:rPr lang="en-AU" sz="1600" dirty="0"/>
              <a:t>Getup Ltd v Electoral Commissioner (2010) 189 FCR 165</a:t>
            </a:r>
          </a:p>
          <a:p>
            <a:pPr marL="444500" indent="-444500">
              <a:buFont typeface="Arial" panose="020B0604020202020204" pitchFamily="34" charset="0"/>
              <a:buChar char="•"/>
            </a:pPr>
            <a:r>
              <a:rPr lang="en-AU" sz="1600" dirty="0"/>
              <a:t>The signing of an electronic document with a conventional signature but using a digital pen on a tablet is a method that satisfies a legislative requirement to provide a signed form.  </a:t>
            </a:r>
          </a:p>
          <a:p>
            <a:endParaRPr lang="en-AU" sz="2000" dirty="0"/>
          </a:p>
          <a:p>
            <a:pPr marL="457200" indent="-457200">
              <a:buFont typeface="Arial" panose="020B0604020202020204" pitchFamily="34" charset="0"/>
              <a:buChar char="•"/>
            </a:pPr>
            <a:endParaRPr lang="en-AU" sz="2000" dirty="0"/>
          </a:p>
          <a:p>
            <a:pPr marL="457200" indent="-457200">
              <a:buFont typeface="Arial" panose="020B0604020202020204" pitchFamily="34" charset="0"/>
              <a:buChar char="•"/>
            </a:pPr>
            <a:endParaRPr lang="en-AU" sz="2800" dirty="0"/>
          </a:p>
          <a:p>
            <a:pPr marL="457200" indent="-457200">
              <a:buFont typeface="Arial" panose="020B0604020202020204" pitchFamily="34" charset="0"/>
              <a:buChar char="•"/>
            </a:pPr>
            <a:endParaRPr lang="en-AU" sz="2800" dirty="0"/>
          </a:p>
          <a:p>
            <a:pPr marL="457200" indent="-457200">
              <a:buFont typeface="Arial" panose="020B0604020202020204" pitchFamily="34" charset="0"/>
              <a:buChar char="•"/>
            </a:pPr>
            <a:endParaRPr lang="en-AU" sz="2800" dirty="0"/>
          </a:p>
        </p:txBody>
      </p:sp>
      <p:sp>
        <p:nvSpPr>
          <p:cNvPr id="4" name="Footer Placeholder 3"/>
          <p:cNvSpPr>
            <a:spLocks noGrp="1"/>
          </p:cNvSpPr>
          <p:nvPr>
            <p:ph type="ftr" sz="quarter" idx="11"/>
          </p:nvPr>
        </p:nvSpPr>
        <p:spPr/>
        <p:txBody>
          <a:bodyPr/>
          <a:lstStyle/>
          <a:p>
            <a:r>
              <a:rPr lang="en-US" dirty="0"/>
              <a:t>Providing Legal Services in a Digital Era? </a:t>
            </a:r>
            <a:r>
              <a:rPr lang="en-AU" dirty="0"/>
              <a:t>| 20 March 2018 </a:t>
            </a:r>
          </a:p>
          <a:p>
            <a:endParaRPr lang="en-AU" dirty="0"/>
          </a:p>
        </p:txBody>
      </p:sp>
      <p:sp>
        <p:nvSpPr>
          <p:cNvPr id="5" name="Slide Number Placeholder 4"/>
          <p:cNvSpPr>
            <a:spLocks noGrp="1"/>
          </p:cNvSpPr>
          <p:nvPr>
            <p:ph type="sldNum" sz="quarter" idx="12"/>
          </p:nvPr>
        </p:nvSpPr>
        <p:spPr/>
        <p:txBody>
          <a:bodyPr/>
          <a:lstStyle/>
          <a:p>
            <a:r>
              <a:rPr lang="en-AU" dirty="0"/>
              <a:t>Page </a:t>
            </a:r>
            <a:fld id="{A1A3A419-46F7-4840-8C39-0FB8F6169D0F}" type="slidenum">
              <a:rPr lang="en-AU" smtClean="0"/>
              <a:pPr/>
              <a:t>9</a:t>
            </a:fld>
            <a:endParaRPr lang="en-AU" dirty="0"/>
          </a:p>
        </p:txBody>
      </p:sp>
    </p:spTree>
    <p:extLst>
      <p:ext uri="{BB962C8B-B14F-4D97-AF65-F5344CB8AC3E}">
        <p14:creationId xmlns:p14="http://schemas.microsoft.com/office/powerpoint/2010/main" val="4141617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Legal issues regarding electronic contracting</a:t>
            </a:r>
            <a:br>
              <a:rPr lang="en-AU" dirty="0"/>
            </a:br>
            <a:r>
              <a:rPr lang="en-AU" dirty="0"/>
              <a:t>clickwrap and </a:t>
            </a:r>
            <a:r>
              <a:rPr lang="en-AU" dirty="0" err="1"/>
              <a:t>browserwrap</a:t>
            </a:r>
            <a:r>
              <a:rPr lang="en-AU" dirty="0"/>
              <a:t> and sign-in wrap</a:t>
            </a:r>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AU" sz="2200" i="1" dirty="0"/>
              <a:t>Click – affirmatively clicks to agree.</a:t>
            </a:r>
          </a:p>
          <a:p>
            <a:pPr marL="342900" indent="-342900">
              <a:buFont typeface="Arial" panose="020B0604020202020204" pitchFamily="34" charset="0"/>
              <a:buChar char="•"/>
            </a:pPr>
            <a:r>
              <a:rPr lang="en-AU" sz="2200" i="1" dirty="0"/>
              <a:t>Browse – agrees through use/browsing.</a:t>
            </a:r>
          </a:p>
          <a:p>
            <a:pPr marL="342900" indent="-342900">
              <a:buFont typeface="Arial" panose="020B0604020202020204" pitchFamily="34" charset="0"/>
              <a:buChar char="•"/>
            </a:pPr>
            <a:r>
              <a:rPr lang="en-AU" sz="2200" i="1" dirty="0"/>
              <a:t>Sign-in – agrees through registering/signing on</a:t>
            </a:r>
          </a:p>
          <a:p>
            <a:r>
              <a:rPr lang="en-AU" sz="2200" i="1" dirty="0"/>
              <a:t>Where a document is intended by the issuer to contain terms of the contract such as an exemption clause of other special condition, the issuer cannot rely on those terms unless, at the time of the contract, it did all that was reasonably necessary to bring the terms to the other party’s attention</a:t>
            </a:r>
          </a:p>
          <a:p>
            <a:r>
              <a:rPr lang="en-AU" sz="2200" dirty="0"/>
              <a:t>Oceanic Sun Line Special Shipping Company Inc v Fay (1988) 165 CLR 197</a:t>
            </a:r>
          </a:p>
          <a:p>
            <a:pPr marL="342900" indent="-342900">
              <a:buFont typeface="Arial" panose="020B0604020202020204" pitchFamily="34" charset="0"/>
              <a:buChar char="•"/>
            </a:pPr>
            <a:r>
              <a:rPr lang="en-AU" sz="2200" dirty="0"/>
              <a:t>Terms must be visible and available before the contract is entered into.</a:t>
            </a:r>
          </a:p>
          <a:p>
            <a:pPr marL="342900" indent="-342900">
              <a:buFont typeface="Arial" panose="020B0604020202020204" pitchFamily="34" charset="0"/>
              <a:buChar char="•"/>
            </a:pPr>
            <a:r>
              <a:rPr lang="en-AU" sz="2200" dirty="0"/>
              <a:t>Must be easily available.</a:t>
            </a:r>
          </a:p>
          <a:p>
            <a:pPr marL="342900" indent="-342900">
              <a:buFont typeface="Arial" panose="020B0604020202020204" pitchFamily="34" charset="0"/>
              <a:buChar char="•"/>
            </a:pPr>
            <a:r>
              <a:rPr lang="en-AU" sz="2200" dirty="0"/>
              <a:t>Harsher terms require more notice.</a:t>
            </a:r>
            <a:endParaRPr lang="en-US" sz="2200" dirty="0"/>
          </a:p>
          <a:p>
            <a:endParaRPr lang="en-AU" dirty="0"/>
          </a:p>
        </p:txBody>
      </p:sp>
      <p:sp>
        <p:nvSpPr>
          <p:cNvPr id="4" name="Footer Placeholder 3"/>
          <p:cNvSpPr>
            <a:spLocks noGrp="1"/>
          </p:cNvSpPr>
          <p:nvPr>
            <p:ph type="ftr" sz="quarter" idx="11"/>
          </p:nvPr>
        </p:nvSpPr>
        <p:spPr/>
        <p:txBody>
          <a:bodyPr/>
          <a:lstStyle/>
          <a:p>
            <a:r>
              <a:rPr lang="en-US" dirty="0"/>
              <a:t>Providing Legal Services in a Digital Era? </a:t>
            </a:r>
            <a:r>
              <a:rPr lang="en-AU" dirty="0"/>
              <a:t>| 20 March 2018 </a:t>
            </a:r>
          </a:p>
        </p:txBody>
      </p:sp>
      <p:sp>
        <p:nvSpPr>
          <p:cNvPr id="5" name="Slide Number Placeholder 4"/>
          <p:cNvSpPr>
            <a:spLocks noGrp="1"/>
          </p:cNvSpPr>
          <p:nvPr>
            <p:ph type="sldNum" sz="quarter" idx="12"/>
          </p:nvPr>
        </p:nvSpPr>
        <p:spPr/>
        <p:txBody>
          <a:bodyPr/>
          <a:lstStyle/>
          <a:p>
            <a:r>
              <a:rPr lang="en-AU" dirty="0"/>
              <a:t>Page </a:t>
            </a:r>
            <a:fld id="{A1A3A419-46F7-4840-8C39-0FB8F6169D0F}" type="slidenum">
              <a:rPr lang="en-AU" smtClean="0"/>
              <a:pPr/>
              <a:t>10</a:t>
            </a:fld>
            <a:endParaRPr lang="en-AU" dirty="0"/>
          </a:p>
        </p:txBody>
      </p:sp>
    </p:spTree>
    <p:extLst>
      <p:ext uri="{BB962C8B-B14F-4D97-AF65-F5344CB8AC3E}">
        <p14:creationId xmlns:p14="http://schemas.microsoft.com/office/powerpoint/2010/main" val="1812977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C2A9A-CEA1-49DE-B410-34C26FF3D76E}"/>
              </a:ext>
            </a:extLst>
          </p:cNvPr>
          <p:cNvSpPr>
            <a:spLocks noGrp="1"/>
          </p:cNvSpPr>
          <p:nvPr>
            <p:ph type="title"/>
          </p:nvPr>
        </p:nvSpPr>
        <p:spPr/>
        <p:txBody>
          <a:bodyPr/>
          <a:lstStyle/>
          <a:p>
            <a:r>
              <a:rPr lang="en-AU" dirty="0"/>
              <a:t>Legal issues regarding electronic contracting</a:t>
            </a:r>
            <a:br>
              <a:rPr lang="en-AU" dirty="0"/>
            </a:br>
            <a:r>
              <a:rPr lang="en-AU" dirty="0"/>
              <a:t>clickwrap and </a:t>
            </a:r>
            <a:r>
              <a:rPr lang="en-AU" dirty="0" err="1"/>
              <a:t>browserwrap</a:t>
            </a:r>
            <a:r>
              <a:rPr lang="en-AU" dirty="0"/>
              <a:t> and sign-in wrap</a:t>
            </a:r>
            <a:endParaRPr lang="en-US" dirty="0"/>
          </a:p>
        </p:txBody>
      </p:sp>
      <p:sp>
        <p:nvSpPr>
          <p:cNvPr id="3" name="Content Placeholder 2">
            <a:extLst>
              <a:ext uri="{FF2B5EF4-FFF2-40B4-BE49-F238E27FC236}">
                <a16:creationId xmlns:a16="http://schemas.microsoft.com/office/drawing/2014/main" id="{C0F03EFB-9000-4C3B-86A7-8BC4FB29C882}"/>
              </a:ext>
            </a:extLst>
          </p:cNvPr>
          <p:cNvSpPr>
            <a:spLocks noGrp="1"/>
          </p:cNvSpPr>
          <p:nvPr>
            <p:ph idx="1"/>
          </p:nvPr>
        </p:nvSpPr>
        <p:spPr/>
        <p:txBody>
          <a:bodyPr/>
          <a:lstStyle/>
          <a:p>
            <a:r>
              <a:rPr lang="en-US" sz="2800" dirty="0"/>
              <a:t>NAB V </a:t>
            </a:r>
            <a:r>
              <a:rPr lang="en-US" sz="2800" dirty="0" err="1"/>
              <a:t>Dionys</a:t>
            </a:r>
            <a:r>
              <a:rPr lang="en-US" sz="2800" dirty="0"/>
              <a:t> [2016] NSWCA 242</a:t>
            </a:r>
          </a:p>
          <a:p>
            <a:pPr marL="342900" indent="-342900">
              <a:buFont typeface="Arial" panose="020B0604020202020204" pitchFamily="34" charset="0"/>
              <a:buChar char="•"/>
            </a:pPr>
            <a:r>
              <a:rPr lang="en-AU" sz="2400" dirty="0"/>
              <a:t>Booklet terms of conditions handed over to customer after account had been opened.</a:t>
            </a:r>
          </a:p>
          <a:p>
            <a:pPr marL="342900" indent="-342900">
              <a:buFont typeface="Arial" panose="020B0604020202020204" pitchFamily="34" charset="0"/>
              <a:buChar char="•"/>
            </a:pPr>
            <a:r>
              <a:rPr lang="en-AU" sz="2400" dirty="0"/>
              <a:t>Too late to incorporate new terms.</a:t>
            </a:r>
          </a:p>
          <a:p>
            <a:pPr marL="342900" indent="-342900">
              <a:buFont typeface="Arial" panose="020B0604020202020204" pitchFamily="34" charset="0"/>
              <a:buChar char="•"/>
            </a:pPr>
            <a:r>
              <a:rPr lang="en-AU" sz="2400" dirty="0"/>
              <a:t>Exclusion clause relied on was too harsh for there to be sufficient notice.</a:t>
            </a:r>
            <a:endParaRPr lang="en-US" sz="2400" dirty="0"/>
          </a:p>
          <a:p>
            <a:endParaRPr lang="en-US" dirty="0"/>
          </a:p>
        </p:txBody>
      </p:sp>
      <p:sp>
        <p:nvSpPr>
          <p:cNvPr id="4" name="Footer Placeholder 3">
            <a:extLst>
              <a:ext uri="{FF2B5EF4-FFF2-40B4-BE49-F238E27FC236}">
                <a16:creationId xmlns:a16="http://schemas.microsoft.com/office/drawing/2014/main" id="{9599B1CD-1B03-414F-B8BF-780B364378DF}"/>
              </a:ext>
            </a:extLst>
          </p:cNvPr>
          <p:cNvSpPr>
            <a:spLocks noGrp="1"/>
          </p:cNvSpPr>
          <p:nvPr>
            <p:ph type="ftr" sz="quarter" idx="11"/>
          </p:nvPr>
        </p:nvSpPr>
        <p:spPr/>
        <p:txBody>
          <a:bodyPr/>
          <a:lstStyle/>
          <a:p>
            <a:r>
              <a:rPr lang="en-US" dirty="0"/>
              <a:t>Providing Legal Services in a Digital Era? </a:t>
            </a:r>
            <a:r>
              <a:rPr lang="en-AU" dirty="0"/>
              <a:t>| 20 March 2018 </a:t>
            </a:r>
          </a:p>
        </p:txBody>
      </p:sp>
      <p:sp>
        <p:nvSpPr>
          <p:cNvPr id="5" name="Slide Number Placeholder 4">
            <a:extLst>
              <a:ext uri="{FF2B5EF4-FFF2-40B4-BE49-F238E27FC236}">
                <a16:creationId xmlns:a16="http://schemas.microsoft.com/office/drawing/2014/main" id="{E3678394-C0A2-4A28-973F-EE89C9522588}"/>
              </a:ext>
            </a:extLst>
          </p:cNvPr>
          <p:cNvSpPr>
            <a:spLocks noGrp="1"/>
          </p:cNvSpPr>
          <p:nvPr>
            <p:ph type="sldNum" sz="quarter" idx="12"/>
          </p:nvPr>
        </p:nvSpPr>
        <p:spPr/>
        <p:txBody>
          <a:bodyPr/>
          <a:lstStyle/>
          <a:p>
            <a:r>
              <a:rPr lang="en-AU" dirty="0"/>
              <a:t>Page </a:t>
            </a:r>
            <a:fld id="{A1A3A419-46F7-4840-8C39-0FB8F6169D0F}" type="slidenum">
              <a:rPr lang="en-AU" smtClean="0"/>
              <a:pPr/>
              <a:t>11</a:t>
            </a:fld>
            <a:endParaRPr lang="en-AU" dirty="0"/>
          </a:p>
        </p:txBody>
      </p:sp>
    </p:spTree>
    <p:extLst>
      <p:ext uri="{BB962C8B-B14F-4D97-AF65-F5344CB8AC3E}">
        <p14:creationId xmlns:p14="http://schemas.microsoft.com/office/powerpoint/2010/main" val="39389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119CA-0D76-4C30-B50F-80E6A70AFCE7}"/>
              </a:ext>
            </a:extLst>
          </p:cNvPr>
          <p:cNvSpPr>
            <a:spLocks noGrp="1"/>
          </p:cNvSpPr>
          <p:nvPr>
            <p:ph type="title"/>
          </p:nvPr>
        </p:nvSpPr>
        <p:spPr/>
        <p:txBody>
          <a:bodyPr/>
          <a:lstStyle/>
          <a:p>
            <a:r>
              <a:rPr lang="en-AU" dirty="0"/>
              <a:t>Legal issues regarding electronic contracting</a:t>
            </a:r>
            <a:br>
              <a:rPr lang="en-AU" dirty="0"/>
            </a:br>
            <a:r>
              <a:rPr lang="en-AU" dirty="0"/>
              <a:t>clickwrap and </a:t>
            </a:r>
            <a:r>
              <a:rPr lang="en-AU" dirty="0" err="1"/>
              <a:t>browserwrap</a:t>
            </a:r>
            <a:r>
              <a:rPr lang="en-AU" dirty="0"/>
              <a:t> and sign-in wrap</a:t>
            </a:r>
            <a:endParaRPr lang="en-US" dirty="0"/>
          </a:p>
        </p:txBody>
      </p:sp>
      <p:sp>
        <p:nvSpPr>
          <p:cNvPr id="3" name="Content Placeholder 2">
            <a:extLst>
              <a:ext uri="{FF2B5EF4-FFF2-40B4-BE49-F238E27FC236}">
                <a16:creationId xmlns:a16="http://schemas.microsoft.com/office/drawing/2014/main" id="{EA7FE7CA-58FA-47C2-853E-7DA735478573}"/>
              </a:ext>
            </a:extLst>
          </p:cNvPr>
          <p:cNvSpPr>
            <a:spLocks noGrp="1"/>
          </p:cNvSpPr>
          <p:nvPr>
            <p:ph idx="1"/>
          </p:nvPr>
        </p:nvSpPr>
        <p:spPr/>
        <p:txBody>
          <a:bodyPr/>
          <a:lstStyle/>
          <a:p>
            <a:r>
              <a:rPr lang="en-AU" sz="2800" dirty="0"/>
              <a:t>Gonzalez v Agoda Company [2017] NSWSC 1133</a:t>
            </a:r>
          </a:p>
          <a:p>
            <a:pPr marL="457200" indent="-457200">
              <a:buFont typeface="Arial" panose="020B0604020202020204" pitchFamily="34" charset="0"/>
              <a:buChar char="•"/>
            </a:pPr>
            <a:r>
              <a:rPr lang="en-AU" sz="2400" dirty="0"/>
              <a:t>Ms Gonzalez booked hotel accommodation using Agoda website.</a:t>
            </a:r>
          </a:p>
          <a:p>
            <a:pPr marL="457200" indent="-457200">
              <a:buFont typeface="Arial" panose="020B0604020202020204" pitchFamily="34" charset="0"/>
              <a:buChar char="•"/>
            </a:pPr>
            <a:r>
              <a:rPr lang="en-AU" sz="2400" dirty="0"/>
              <a:t>Issue as to correct jurisdiction and whether exclusive foreign jurisdiction clause applied.</a:t>
            </a:r>
          </a:p>
          <a:p>
            <a:pPr marL="457200" indent="-457200">
              <a:buFont typeface="Arial" panose="020B0604020202020204" pitchFamily="34" charset="0"/>
              <a:buChar char="•"/>
            </a:pPr>
            <a:r>
              <a:rPr lang="en-AU" sz="2400" dirty="0"/>
              <a:t>Click on “book” button.  Go to booking details page.</a:t>
            </a:r>
          </a:p>
          <a:p>
            <a:pPr marL="457200" indent="-457200">
              <a:buFont typeface="Arial" panose="020B0604020202020204" pitchFamily="34" charset="0"/>
              <a:buChar char="•"/>
            </a:pPr>
            <a:r>
              <a:rPr lang="en-AU" sz="2400" dirty="0"/>
              <a:t>Enter personal information then go to payment page which had link to terms and conditions.</a:t>
            </a:r>
          </a:p>
          <a:p>
            <a:pPr marL="457200" indent="-457200">
              <a:buFont typeface="Arial" panose="020B0604020202020204" pitchFamily="34" charset="0"/>
              <a:buChar char="•"/>
            </a:pPr>
            <a:r>
              <a:rPr lang="en-AU" sz="2400" dirty="0"/>
              <a:t>When clicking on Book Now, words “I agree with the booking conditions and general terms by booking this room” appeared above button.</a:t>
            </a:r>
          </a:p>
          <a:p>
            <a:pPr marL="457200" indent="-457200">
              <a:buFont typeface="Arial" panose="020B0604020202020204" pitchFamily="34" charset="0"/>
              <a:buChar char="•"/>
            </a:pPr>
            <a:r>
              <a:rPr lang="en-AU" sz="2400" dirty="0"/>
              <a:t>Exclusive jurisdiction clause was incorporated by signature and by reference.</a:t>
            </a:r>
          </a:p>
          <a:p>
            <a:pPr marL="457200" indent="-457200">
              <a:buFont typeface="Arial" panose="020B0604020202020204" pitchFamily="34" charset="0"/>
              <a:buChar char="•"/>
            </a:pPr>
            <a:endParaRPr lang="en-AU" dirty="0"/>
          </a:p>
          <a:p>
            <a:pPr marL="457200" indent="-457200">
              <a:buFont typeface="Arial" panose="020B0604020202020204" pitchFamily="34" charset="0"/>
              <a:buChar char="•"/>
            </a:pPr>
            <a:endParaRPr lang="en-US" dirty="0"/>
          </a:p>
        </p:txBody>
      </p:sp>
      <p:sp>
        <p:nvSpPr>
          <p:cNvPr id="4" name="Footer Placeholder 3">
            <a:extLst>
              <a:ext uri="{FF2B5EF4-FFF2-40B4-BE49-F238E27FC236}">
                <a16:creationId xmlns:a16="http://schemas.microsoft.com/office/drawing/2014/main" id="{D0EDE33F-D64F-49F9-A407-C4843EF5E317}"/>
              </a:ext>
            </a:extLst>
          </p:cNvPr>
          <p:cNvSpPr>
            <a:spLocks noGrp="1"/>
          </p:cNvSpPr>
          <p:nvPr>
            <p:ph type="ftr" sz="quarter" idx="11"/>
          </p:nvPr>
        </p:nvSpPr>
        <p:spPr/>
        <p:txBody>
          <a:bodyPr/>
          <a:lstStyle/>
          <a:p>
            <a:r>
              <a:rPr lang="en-US" dirty="0"/>
              <a:t>Providing Legal Services in a Digital Era? </a:t>
            </a:r>
            <a:r>
              <a:rPr lang="en-AU" dirty="0"/>
              <a:t>| 20 March 2018 </a:t>
            </a:r>
          </a:p>
        </p:txBody>
      </p:sp>
      <p:sp>
        <p:nvSpPr>
          <p:cNvPr id="5" name="Slide Number Placeholder 4">
            <a:extLst>
              <a:ext uri="{FF2B5EF4-FFF2-40B4-BE49-F238E27FC236}">
                <a16:creationId xmlns:a16="http://schemas.microsoft.com/office/drawing/2014/main" id="{B7A0CBEC-8F26-4557-8706-C564D892C8C9}"/>
              </a:ext>
            </a:extLst>
          </p:cNvPr>
          <p:cNvSpPr>
            <a:spLocks noGrp="1"/>
          </p:cNvSpPr>
          <p:nvPr>
            <p:ph type="sldNum" sz="quarter" idx="12"/>
          </p:nvPr>
        </p:nvSpPr>
        <p:spPr/>
        <p:txBody>
          <a:bodyPr/>
          <a:lstStyle/>
          <a:p>
            <a:r>
              <a:rPr lang="en-AU" dirty="0"/>
              <a:t>Page </a:t>
            </a:r>
            <a:fld id="{A1A3A419-46F7-4840-8C39-0FB8F6169D0F}" type="slidenum">
              <a:rPr lang="en-AU" smtClean="0"/>
              <a:pPr/>
              <a:t>12</a:t>
            </a:fld>
            <a:endParaRPr lang="en-AU" dirty="0"/>
          </a:p>
        </p:txBody>
      </p:sp>
    </p:spTree>
    <p:extLst>
      <p:ext uri="{BB962C8B-B14F-4D97-AF65-F5344CB8AC3E}">
        <p14:creationId xmlns:p14="http://schemas.microsoft.com/office/powerpoint/2010/main" val="3971035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Legal issues regarding electronic contracting</a:t>
            </a:r>
            <a:br>
              <a:rPr lang="en-AU" dirty="0"/>
            </a:br>
            <a:r>
              <a:rPr lang="en-AU" dirty="0"/>
              <a:t>Deeds</a:t>
            </a:r>
          </a:p>
        </p:txBody>
      </p:sp>
      <p:sp>
        <p:nvSpPr>
          <p:cNvPr id="3" name="Content Placeholder 2"/>
          <p:cNvSpPr>
            <a:spLocks noGrp="1"/>
          </p:cNvSpPr>
          <p:nvPr>
            <p:ph idx="1"/>
          </p:nvPr>
        </p:nvSpPr>
        <p:spPr/>
        <p:txBody>
          <a:bodyPr/>
          <a:lstStyle/>
          <a:p>
            <a:r>
              <a:rPr lang="en-AU" sz="2800" dirty="0"/>
              <a:t>“…until there is legislative change, it would seem that an original version of a deed must be a signed and attested </a:t>
            </a:r>
            <a:r>
              <a:rPr lang="en-AU" sz="2800" u="sng" dirty="0"/>
              <a:t>paper</a:t>
            </a:r>
            <a:r>
              <a:rPr lang="en-AU" sz="2800" dirty="0"/>
              <a:t> document.”</a:t>
            </a:r>
          </a:p>
          <a:p>
            <a:r>
              <a:rPr lang="en-AU" sz="2800" dirty="0"/>
              <a:t>Seddon on Deeds [2.28] at page 98.</a:t>
            </a:r>
          </a:p>
          <a:p>
            <a:r>
              <a:rPr lang="en-AU" sz="2000" dirty="0" err="1"/>
              <a:t>Cf</a:t>
            </a:r>
            <a:r>
              <a:rPr lang="en-AU" sz="2000" dirty="0"/>
              <a:t> </a:t>
            </a:r>
          </a:p>
          <a:p>
            <a:pPr marL="444500" indent="-444500">
              <a:buFont typeface="Arial" panose="020B0604020202020204" pitchFamily="34" charset="0"/>
              <a:buChar char="•"/>
            </a:pPr>
            <a:r>
              <a:rPr lang="en-AU" sz="2000" dirty="0"/>
              <a:t>Section 10 (Vic ETA) and 11(Cth ETA) – a requirement to produce a document that is in the form of paper…is taken to have been met…by…an electronic form of the document. </a:t>
            </a:r>
          </a:p>
          <a:p>
            <a:pPr marL="444500" indent="-444500">
              <a:buFont typeface="Arial" panose="020B0604020202020204" pitchFamily="34" charset="0"/>
              <a:buChar char="•"/>
            </a:pPr>
            <a:r>
              <a:rPr lang="en-AU" sz="2000" dirty="0"/>
              <a:t>Section 14E of the VIC ETA: section 7 (which validates a transaction) applies the section to a transaction constituted by or relating to a contract.</a:t>
            </a:r>
          </a:p>
          <a:p>
            <a:pPr marL="444500" indent="-444500">
              <a:buFont typeface="Arial" panose="020B0604020202020204" pitchFamily="34" charset="0"/>
              <a:buChar char="•"/>
            </a:pPr>
            <a:r>
              <a:rPr lang="en-AU" sz="2000" dirty="0"/>
              <a:t>Section 9(3)(b) of the Electronic Conveyancing National Law re registry instruments.</a:t>
            </a:r>
          </a:p>
        </p:txBody>
      </p:sp>
      <p:sp>
        <p:nvSpPr>
          <p:cNvPr id="4" name="Footer Placeholder 3"/>
          <p:cNvSpPr>
            <a:spLocks noGrp="1"/>
          </p:cNvSpPr>
          <p:nvPr>
            <p:ph type="ftr" sz="quarter" idx="11"/>
          </p:nvPr>
        </p:nvSpPr>
        <p:spPr/>
        <p:txBody>
          <a:bodyPr/>
          <a:lstStyle/>
          <a:p>
            <a:r>
              <a:rPr lang="en-US" dirty="0"/>
              <a:t>Providing Legal Services in a Digital Era? </a:t>
            </a:r>
            <a:r>
              <a:rPr lang="en-AU" dirty="0"/>
              <a:t>| 20 March 2018 </a:t>
            </a:r>
          </a:p>
        </p:txBody>
      </p:sp>
      <p:sp>
        <p:nvSpPr>
          <p:cNvPr id="5" name="Slide Number Placeholder 4"/>
          <p:cNvSpPr>
            <a:spLocks noGrp="1"/>
          </p:cNvSpPr>
          <p:nvPr>
            <p:ph type="sldNum" sz="quarter" idx="12"/>
          </p:nvPr>
        </p:nvSpPr>
        <p:spPr/>
        <p:txBody>
          <a:bodyPr/>
          <a:lstStyle/>
          <a:p>
            <a:r>
              <a:rPr lang="en-AU" dirty="0"/>
              <a:t>Page </a:t>
            </a:r>
            <a:fld id="{A1A3A419-46F7-4840-8C39-0FB8F6169D0F}" type="slidenum">
              <a:rPr lang="en-AU" smtClean="0"/>
              <a:pPr/>
              <a:t>13</a:t>
            </a:fld>
            <a:endParaRPr lang="en-AU" dirty="0"/>
          </a:p>
        </p:txBody>
      </p:sp>
    </p:spTree>
    <p:extLst>
      <p:ext uri="{BB962C8B-B14F-4D97-AF65-F5344CB8AC3E}">
        <p14:creationId xmlns:p14="http://schemas.microsoft.com/office/powerpoint/2010/main" val="266562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02902-3368-4645-9561-940D9E4C585C}"/>
              </a:ext>
            </a:extLst>
          </p:cNvPr>
          <p:cNvSpPr>
            <a:spLocks noGrp="1"/>
          </p:cNvSpPr>
          <p:nvPr>
            <p:ph type="title"/>
          </p:nvPr>
        </p:nvSpPr>
        <p:spPr/>
        <p:txBody>
          <a:bodyPr/>
          <a:lstStyle/>
          <a:p>
            <a:r>
              <a:rPr lang="en-AU" dirty="0"/>
              <a:t>Legal issues regarding electronic contract</a:t>
            </a:r>
            <a:br>
              <a:rPr lang="en-AU" dirty="0"/>
            </a:br>
            <a:r>
              <a:rPr lang="en-AU" sz="3200" dirty="0"/>
              <a:t>Williams Group Pty Ltd v Crocker [2016] NSWSCA 265</a:t>
            </a:r>
            <a:endParaRPr lang="en-US" sz="3200" dirty="0"/>
          </a:p>
        </p:txBody>
      </p:sp>
      <p:sp>
        <p:nvSpPr>
          <p:cNvPr id="3" name="Content Placeholder 2">
            <a:extLst>
              <a:ext uri="{FF2B5EF4-FFF2-40B4-BE49-F238E27FC236}">
                <a16:creationId xmlns:a16="http://schemas.microsoft.com/office/drawing/2014/main" id="{43214299-DCBB-4B91-A794-4C659A3E7856}"/>
              </a:ext>
            </a:extLst>
          </p:cNvPr>
          <p:cNvSpPr>
            <a:spLocks noGrp="1"/>
          </p:cNvSpPr>
          <p:nvPr>
            <p:ph idx="1"/>
          </p:nvPr>
        </p:nvSpPr>
        <p:spPr/>
        <p:txBody>
          <a:bodyPr/>
          <a:lstStyle/>
          <a:p>
            <a:pPr marL="457200" indent="-457200">
              <a:buFont typeface="Arial" panose="020B0604020202020204" pitchFamily="34" charset="0"/>
              <a:buChar char="•"/>
            </a:pPr>
            <a:r>
              <a:rPr lang="en-AU" sz="2000" dirty="0"/>
              <a:t>Importance of verification of identity in e-signing.</a:t>
            </a:r>
          </a:p>
          <a:p>
            <a:pPr marL="457200" indent="-457200">
              <a:buFont typeface="Arial" panose="020B0604020202020204" pitchFamily="34" charset="0"/>
              <a:buChar char="•"/>
            </a:pPr>
            <a:r>
              <a:rPr lang="en-AU" sz="2000" dirty="0"/>
              <a:t>Crocker, director of customer of plaintiff.</a:t>
            </a:r>
          </a:p>
          <a:p>
            <a:pPr marL="457200" indent="-457200">
              <a:buFont typeface="Arial" panose="020B0604020202020204" pitchFamily="34" charset="0"/>
              <a:buChar char="•"/>
            </a:pPr>
            <a:r>
              <a:rPr lang="en-AU" sz="2000" dirty="0"/>
              <a:t>Personal guarantee signed using “</a:t>
            </a:r>
            <a:r>
              <a:rPr lang="en-AU" sz="2000" dirty="0" err="1"/>
              <a:t>Hellofax</a:t>
            </a:r>
            <a:r>
              <a:rPr lang="en-AU" sz="2000" dirty="0"/>
              <a:t>” e-signature system.  No question as to being an effective signing process.  But, was it signed by Crocker or with his authority.</a:t>
            </a:r>
          </a:p>
          <a:p>
            <a:pPr marL="457200" indent="-457200">
              <a:buFont typeface="Arial" panose="020B0604020202020204" pitchFamily="34" charset="0"/>
              <a:buChar char="•"/>
            </a:pPr>
            <a:r>
              <a:rPr lang="en-AU" sz="2000" dirty="0"/>
              <a:t>Crocker said someone else had signed for him without authority.</a:t>
            </a:r>
          </a:p>
          <a:p>
            <a:pPr marL="457200" indent="-457200">
              <a:buFont typeface="Arial" panose="020B0604020202020204" pitchFamily="34" charset="0"/>
              <a:buChar char="•"/>
            </a:pPr>
            <a:r>
              <a:rPr lang="en-AU" sz="2000" dirty="0"/>
              <a:t>Court held guarantee not enforceable because not signed.</a:t>
            </a:r>
          </a:p>
          <a:p>
            <a:pPr marL="457200" indent="-457200">
              <a:buFont typeface="Arial" panose="020B0604020202020204" pitchFamily="34" charset="0"/>
              <a:buChar char="•"/>
            </a:pPr>
            <a:r>
              <a:rPr lang="en-AU" sz="2000" dirty="0"/>
              <a:t>No ostensible authority or ratification.</a:t>
            </a:r>
          </a:p>
          <a:p>
            <a:pPr marL="457200" indent="-457200">
              <a:buFont typeface="Arial" panose="020B0604020202020204" pitchFamily="34" charset="0"/>
              <a:buChar char="•"/>
            </a:pPr>
            <a:r>
              <a:rPr lang="en-AU" sz="2000" dirty="0"/>
              <a:t>Perhaps distinguishable because Williams didn’t know about system, therefore difficult ostensible authority case to make out.</a:t>
            </a:r>
          </a:p>
          <a:p>
            <a:pPr marL="457200" indent="-457200">
              <a:buFont typeface="Arial" panose="020B0604020202020204" pitchFamily="34" charset="0"/>
              <a:buChar char="•"/>
            </a:pPr>
            <a:r>
              <a:rPr lang="en-AU" sz="2000" dirty="0"/>
              <a:t>Ensure identity of signing parties verified – two factor authentication.  </a:t>
            </a:r>
            <a:r>
              <a:rPr lang="en-AU" sz="2000" dirty="0" err="1"/>
              <a:t>Eg</a:t>
            </a:r>
            <a:r>
              <a:rPr lang="en-AU" sz="2000" dirty="0"/>
              <a:t> - personal email address and mobile number.</a:t>
            </a:r>
          </a:p>
        </p:txBody>
      </p:sp>
      <p:sp>
        <p:nvSpPr>
          <p:cNvPr id="4" name="Footer Placeholder 3">
            <a:extLst>
              <a:ext uri="{FF2B5EF4-FFF2-40B4-BE49-F238E27FC236}">
                <a16:creationId xmlns:a16="http://schemas.microsoft.com/office/drawing/2014/main" id="{7B8FECD0-F9BA-4016-A08A-928C80909081}"/>
              </a:ext>
            </a:extLst>
          </p:cNvPr>
          <p:cNvSpPr>
            <a:spLocks noGrp="1"/>
          </p:cNvSpPr>
          <p:nvPr>
            <p:ph type="ftr" sz="quarter" idx="11"/>
          </p:nvPr>
        </p:nvSpPr>
        <p:spPr/>
        <p:txBody>
          <a:bodyPr/>
          <a:lstStyle/>
          <a:p>
            <a:r>
              <a:rPr lang="en-US" dirty="0"/>
              <a:t>Providing Legal Services in a Digital Era? </a:t>
            </a:r>
            <a:r>
              <a:rPr lang="en-AU" dirty="0"/>
              <a:t>| 20 March 2018 </a:t>
            </a:r>
          </a:p>
        </p:txBody>
      </p:sp>
      <p:sp>
        <p:nvSpPr>
          <p:cNvPr id="5" name="Slide Number Placeholder 4">
            <a:extLst>
              <a:ext uri="{FF2B5EF4-FFF2-40B4-BE49-F238E27FC236}">
                <a16:creationId xmlns:a16="http://schemas.microsoft.com/office/drawing/2014/main" id="{89007F55-92E2-45FA-8FF7-93C653C799E0}"/>
              </a:ext>
            </a:extLst>
          </p:cNvPr>
          <p:cNvSpPr>
            <a:spLocks noGrp="1"/>
          </p:cNvSpPr>
          <p:nvPr>
            <p:ph type="sldNum" sz="quarter" idx="12"/>
          </p:nvPr>
        </p:nvSpPr>
        <p:spPr/>
        <p:txBody>
          <a:bodyPr/>
          <a:lstStyle/>
          <a:p>
            <a:r>
              <a:rPr lang="en-AU" dirty="0"/>
              <a:t>Page </a:t>
            </a:r>
            <a:fld id="{A1A3A419-46F7-4840-8C39-0FB8F6169D0F}" type="slidenum">
              <a:rPr lang="en-AU" smtClean="0"/>
              <a:pPr/>
              <a:t>14</a:t>
            </a:fld>
            <a:endParaRPr lang="en-AU" dirty="0"/>
          </a:p>
        </p:txBody>
      </p:sp>
    </p:spTree>
    <p:extLst>
      <p:ext uri="{BB962C8B-B14F-4D97-AF65-F5344CB8AC3E}">
        <p14:creationId xmlns:p14="http://schemas.microsoft.com/office/powerpoint/2010/main" val="2825025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Legal issues regarding electronic contracting</a:t>
            </a:r>
            <a:br>
              <a:rPr lang="en-AU" dirty="0"/>
            </a:br>
            <a:r>
              <a:rPr lang="en-AU" dirty="0"/>
              <a:t>Texting and other informal “writing”</a:t>
            </a:r>
          </a:p>
        </p:txBody>
      </p:sp>
      <p:sp>
        <p:nvSpPr>
          <p:cNvPr id="3" name="Content Placeholder 2"/>
          <p:cNvSpPr>
            <a:spLocks noGrp="1"/>
          </p:cNvSpPr>
          <p:nvPr>
            <p:ph idx="1"/>
          </p:nvPr>
        </p:nvSpPr>
        <p:spPr/>
        <p:txBody>
          <a:bodyPr/>
          <a:lstStyle/>
          <a:p>
            <a:r>
              <a:rPr lang="en-AU" sz="2800" dirty="0"/>
              <a:t>Islamic Council of South Australia Inc v Australian Federation of Islamic Councils In [2009] NSWSC211</a:t>
            </a:r>
          </a:p>
          <a:p>
            <a:pPr marL="457200" indent="-457200">
              <a:buFont typeface="Arial" panose="020B0604020202020204" pitchFamily="34" charset="0"/>
              <a:buChar char="•"/>
            </a:pPr>
            <a:r>
              <a:rPr lang="en-AU" sz="2400" dirty="0"/>
              <a:t>Constitution of AFIC required “written notice” from 4 state councils – Vic emailed notice.  </a:t>
            </a:r>
          </a:p>
          <a:p>
            <a:pPr marL="457200" indent="-457200">
              <a:buFont typeface="Arial" panose="020B0604020202020204" pitchFamily="34" charset="0"/>
              <a:buChar char="•"/>
            </a:pPr>
            <a:r>
              <a:rPr lang="en-AU" sz="2400" dirty="0"/>
              <a:t>Brereton J held that email constituted written notice.</a:t>
            </a:r>
          </a:p>
          <a:p>
            <a:pPr marL="457200" indent="-457200">
              <a:buFont typeface="Arial" panose="020B0604020202020204" pitchFamily="34" charset="0"/>
              <a:buChar char="•"/>
            </a:pPr>
            <a:r>
              <a:rPr lang="en-US" sz="2400" dirty="0"/>
              <a:t>The purpose of requiring that notices and the like be in writing is usually at least twofold. One is to ensure that there is a formal act, so that doubt does not attend the intent of the party giving the notice. A second is often to avoid later disputation by ensuring that there is a permanent record of the notice. That said, the concept of “writing” is concerned with the form in which words are used, and not the surface on which they are written.</a:t>
            </a:r>
            <a:endParaRPr lang="en-AU" sz="2400" dirty="0"/>
          </a:p>
        </p:txBody>
      </p:sp>
      <p:sp>
        <p:nvSpPr>
          <p:cNvPr id="4" name="Footer Placeholder 3"/>
          <p:cNvSpPr>
            <a:spLocks noGrp="1"/>
          </p:cNvSpPr>
          <p:nvPr>
            <p:ph type="ftr" sz="quarter" idx="11"/>
          </p:nvPr>
        </p:nvSpPr>
        <p:spPr/>
        <p:txBody>
          <a:bodyPr/>
          <a:lstStyle/>
          <a:p>
            <a:r>
              <a:rPr lang="en-US" dirty="0"/>
              <a:t>Providing Legal Services in a Digital Era? </a:t>
            </a:r>
            <a:r>
              <a:rPr lang="en-AU" dirty="0"/>
              <a:t>| 20 March 2018 </a:t>
            </a:r>
          </a:p>
        </p:txBody>
      </p:sp>
      <p:sp>
        <p:nvSpPr>
          <p:cNvPr id="5" name="Slide Number Placeholder 4"/>
          <p:cNvSpPr>
            <a:spLocks noGrp="1"/>
          </p:cNvSpPr>
          <p:nvPr>
            <p:ph type="sldNum" sz="quarter" idx="12"/>
          </p:nvPr>
        </p:nvSpPr>
        <p:spPr/>
        <p:txBody>
          <a:bodyPr/>
          <a:lstStyle/>
          <a:p>
            <a:r>
              <a:rPr lang="en-AU" dirty="0"/>
              <a:t>Page </a:t>
            </a:r>
            <a:fld id="{A1A3A419-46F7-4840-8C39-0FB8F6169D0F}" type="slidenum">
              <a:rPr lang="en-AU" smtClean="0"/>
              <a:pPr/>
              <a:t>15</a:t>
            </a:fld>
            <a:endParaRPr lang="en-AU" dirty="0"/>
          </a:p>
        </p:txBody>
      </p:sp>
    </p:spTree>
    <p:extLst>
      <p:ext uri="{BB962C8B-B14F-4D97-AF65-F5344CB8AC3E}">
        <p14:creationId xmlns:p14="http://schemas.microsoft.com/office/powerpoint/2010/main" val="158457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4BA77-4F5B-49FE-A930-56D63C80E546}"/>
              </a:ext>
            </a:extLst>
          </p:cNvPr>
          <p:cNvSpPr>
            <a:spLocks noGrp="1"/>
          </p:cNvSpPr>
          <p:nvPr>
            <p:ph type="title"/>
          </p:nvPr>
        </p:nvSpPr>
        <p:spPr/>
        <p:txBody>
          <a:bodyPr/>
          <a:lstStyle/>
          <a:p>
            <a:r>
              <a:rPr lang="en-AU" dirty="0"/>
              <a:t>Legal issues regarding electronic contracting</a:t>
            </a:r>
            <a:br>
              <a:rPr lang="en-AU" dirty="0"/>
            </a:br>
            <a:r>
              <a:rPr lang="en-AU" dirty="0"/>
              <a:t>Texting and other informal “writing”</a:t>
            </a:r>
            <a:endParaRPr lang="en-US" dirty="0"/>
          </a:p>
        </p:txBody>
      </p:sp>
      <p:sp>
        <p:nvSpPr>
          <p:cNvPr id="3" name="Content Placeholder 2">
            <a:extLst>
              <a:ext uri="{FF2B5EF4-FFF2-40B4-BE49-F238E27FC236}">
                <a16:creationId xmlns:a16="http://schemas.microsoft.com/office/drawing/2014/main" id="{7B4D136E-275E-406A-97C3-BB718335CE97}"/>
              </a:ext>
            </a:extLst>
          </p:cNvPr>
          <p:cNvSpPr>
            <a:spLocks noGrp="1"/>
          </p:cNvSpPr>
          <p:nvPr>
            <p:ph idx="1"/>
          </p:nvPr>
        </p:nvSpPr>
        <p:spPr/>
        <p:txBody>
          <a:bodyPr/>
          <a:lstStyle/>
          <a:p>
            <a:pPr marL="457200" indent="-457200">
              <a:buFont typeface="Arial" panose="020B0604020202020204" pitchFamily="34" charset="0"/>
              <a:buChar char="•"/>
            </a:pPr>
            <a:r>
              <a:rPr lang="en-US" sz="2800" dirty="0"/>
              <a:t>The fundamental distinction is between the written word and the spoken word.</a:t>
            </a:r>
          </a:p>
          <a:p>
            <a:pPr marL="457200" indent="-457200">
              <a:buFont typeface="Arial" panose="020B0604020202020204" pitchFamily="34" charset="0"/>
              <a:buChar char="•"/>
            </a:pPr>
            <a:r>
              <a:rPr lang="en-AU" sz="2800" dirty="0"/>
              <a:t>S</a:t>
            </a:r>
            <a:r>
              <a:rPr lang="en-US" sz="2800" dirty="0" err="1"/>
              <a:t>imon</a:t>
            </a:r>
            <a:r>
              <a:rPr lang="en-US" sz="2800" dirty="0"/>
              <a:t> Blount in Electronic Contracts (LexisNexis) expounds:</a:t>
            </a:r>
          </a:p>
          <a:p>
            <a:r>
              <a:rPr lang="en-AU" sz="2400" i="1" dirty="0"/>
              <a:t>“Emails and by extension SMS text are ambiguous.  They may approximate electronically written-up memoranda, or they may approximate electronic speaking.  Whether or not an electronic communication satisfies a statutory requirement for writing will depend on the court determining the antecedent question of whether the communication approximates the spoken or written word.”</a:t>
            </a:r>
            <a:endParaRPr lang="en-US" sz="2400" i="1" dirty="0"/>
          </a:p>
          <a:p>
            <a:pPr marL="457200" indent="-457200">
              <a:buFont typeface="Arial" panose="020B0604020202020204" pitchFamily="34" charset="0"/>
              <a:buChar char="•"/>
            </a:pPr>
            <a:endParaRPr lang="en-US" dirty="0"/>
          </a:p>
        </p:txBody>
      </p:sp>
      <p:sp>
        <p:nvSpPr>
          <p:cNvPr id="4" name="Footer Placeholder 3">
            <a:extLst>
              <a:ext uri="{FF2B5EF4-FFF2-40B4-BE49-F238E27FC236}">
                <a16:creationId xmlns:a16="http://schemas.microsoft.com/office/drawing/2014/main" id="{519B391D-C303-4E36-8550-2B4BD34015E7}"/>
              </a:ext>
            </a:extLst>
          </p:cNvPr>
          <p:cNvSpPr>
            <a:spLocks noGrp="1"/>
          </p:cNvSpPr>
          <p:nvPr>
            <p:ph type="ftr" sz="quarter" idx="11"/>
          </p:nvPr>
        </p:nvSpPr>
        <p:spPr/>
        <p:txBody>
          <a:bodyPr/>
          <a:lstStyle/>
          <a:p>
            <a:r>
              <a:rPr lang="en-US" dirty="0"/>
              <a:t>Providing Legal Services in a Digital Era? </a:t>
            </a:r>
            <a:r>
              <a:rPr lang="en-AU" dirty="0"/>
              <a:t>| 20 March 2018 </a:t>
            </a:r>
          </a:p>
        </p:txBody>
      </p:sp>
      <p:sp>
        <p:nvSpPr>
          <p:cNvPr id="5" name="Slide Number Placeholder 4">
            <a:extLst>
              <a:ext uri="{FF2B5EF4-FFF2-40B4-BE49-F238E27FC236}">
                <a16:creationId xmlns:a16="http://schemas.microsoft.com/office/drawing/2014/main" id="{2B75828A-72DC-42D3-A8FA-7ECD49EDF61E}"/>
              </a:ext>
            </a:extLst>
          </p:cNvPr>
          <p:cNvSpPr>
            <a:spLocks noGrp="1"/>
          </p:cNvSpPr>
          <p:nvPr>
            <p:ph type="sldNum" sz="quarter" idx="12"/>
          </p:nvPr>
        </p:nvSpPr>
        <p:spPr/>
        <p:txBody>
          <a:bodyPr/>
          <a:lstStyle/>
          <a:p>
            <a:r>
              <a:rPr lang="en-AU" dirty="0"/>
              <a:t>Page </a:t>
            </a:r>
            <a:fld id="{A1A3A419-46F7-4840-8C39-0FB8F6169D0F}" type="slidenum">
              <a:rPr lang="en-AU" smtClean="0"/>
              <a:pPr/>
              <a:t>16</a:t>
            </a:fld>
            <a:endParaRPr lang="en-AU" dirty="0"/>
          </a:p>
        </p:txBody>
      </p:sp>
    </p:spTree>
    <p:extLst>
      <p:ext uri="{BB962C8B-B14F-4D97-AF65-F5344CB8AC3E}">
        <p14:creationId xmlns:p14="http://schemas.microsoft.com/office/powerpoint/2010/main" val="6604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Security</a:t>
            </a:r>
            <a:br>
              <a:rPr lang="en-AU" dirty="0"/>
            </a:br>
            <a:r>
              <a:rPr lang="en-AU" dirty="0"/>
              <a:t> </a:t>
            </a:r>
          </a:p>
        </p:txBody>
      </p:sp>
      <p:sp>
        <p:nvSpPr>
          <p:cNvPr id="3" name="Content Placeholder 2"/>
          <p:cNvSpPr>
            <a:spLocks noGrp="1"/>
          </p:cNvSpPr>
          <p:nvPr>
            <p:ph idx="1"/>
          </p:nvPr>
        </p:nvSpPr>
        <p:spPr/>
        <p:txBody>
          <a:bodyPr/>
          <a:lstStyle/>
          <a:p>
            <a:r>
              <a:rPr lang="en-US" sz="2800" dirty="0"/>
              <a:t>Email is inherently insecure</a:t>
            </a:r>
          </a:p>
          <a:p>
            <a:pPr marL="444500" lvl="2" indent="-444500"/>
            <a:r>
              <a:rPr lang="en-US" sz="2400" dirty="0" err="1"/>
              <a:t>Lavabit</a:t>
            </a:r>
            <a:r>
              <a:rPr lang="en-US" sz="2400" dirty="0"/>
              <a:t>, PRISM, </a:t>
            </a:r>
            <a:r>
              <a:rPr lang="en-US" sz="2400" dirty="0" err="1"/>
              <a:t>Wikileaks</a:t>
            </a:r>
            <a:r>
              <a:rPr lang="en-US" sz="2400" dirty="0"/>
              <a:t>, </a:t>
            </a:r>
            <a:r>
              <a:rPr lang="en-US" sz="2400" dirty="0" err="1"/>
              <a:t>WiFi</a:t>
            </a:r>
            <a:r>
              <a:rPr lang="en-US" sz="2400" dirty="0"/>
              <a:t>, BYOD, passcodes.</a:t>
            </a:r>
          </a:p>
          <a:p>
            <a:pPr marL="444500" lvl="2" indent="-444500"/>
            <a:r>
              <a:rPr lang="en-US" sz="2400" dirty="0"/>
              <a:t>Your ISP (and your recipient’s ISP) can examine all the data you send and receive via the internet as a side effect of providing your internet connection.  Your email provider (and your recipient’s email provider) can examine all your email simply as a side effect of providing your email service. </a:t>
            </a:r>
          </a:p>
          <a:p>
            <a:pPr marL="444500" lvl="2" indent="-444500"/>
            <a:r>
              <a:rPr lang="en-US" sz="2400" dirty="0"/>
              <a:t>Security is inversely proportional to </a:t>
            </a:r>
            <a:r>
              <a:rPr lang="en-US" sz="2400" dirty="0" err="1"/>
              <a:t>useability</a:t>
            </a:r>
            <a:r>
              <a:rPr lang="en-US" sz="2400" dirty="0"/>
              <a:t>: </a:t>
            </a:r>
            <a:r>
              <a:rPr lang="en-US" sz="2400" dirty="0" err="1"/>
              <a:t>eg</a:t>
            </a:r>
            <a:r>
              <a:rPr lang="en-US" sz="2400" dirty="0"/>
              <a:t> Tor, multi-factor authentication.</a:t>
            </a:r>
          </a:p>
        </p:txBody>
      </p:sp>
      <p:sp>
        <p:nvSpPr>
          <p:cNvPr id="4" name="Footer Placeholder 3"/>
          <p:cNvSpPr>
            <a:spLocks noGrp="1"/>
          </p:cNvSpPr>
          <p:nvPr>
            <p:ph type="ftr" sz="quarter" idx="11"/>
          </p:nvPr>
        </p:nvSpPr>
        <p:spPr/>
        <p:txBody>
          <a:bodyPr/>
          <a:lstStyle/>
          <a:p>
            <a:r>
              <a:rPr lang="en-US" dirty="0"/>
              <a:t>Providing Legal Services in a Digital Era? </a:t>
            </a:r>
            <a:r>
              <a:rPr lang="en-AU" dirty="0"/>
              <a:t>| 20 March 2018 </a:t>
            </a:r>
          </a:p>
        </p:txBody>
      </p:sp>
      <p:sp>
        <p:nvSpPr>
          <p:cNvPr id="5" name="Slide Number Placeholder 4"/>
          <p:cNvSpPr>
            <a:spLocks noGrp="1"/>
          </p:cNvSpPr>
          <p:nvPr>
            <p:ph type="sldNum" sz="quarter" idx="12"/>
          </p:nvPr>
        </p:nvSpPr>
        <p:spPr/>
        <p:txBody>
          <a:bodyPr/>
          <a:lstStyle/>
          <a:p>
            <a:r>
              <a:rPr lang="en-AU" dirty="0"/>
              <a:t>Page </a:t>
            </a:r>
            <a:fld id="{A1A3A419-46F7-4840-8C39-0FB8F6169D0F}" type="slidenum">
              <a:rPr lang="en-AU" smtClean="0"/>
              <a:pPr/>
              <a:t>17</a:t>
            </a:fld>
            <a:endParaRPr lang="en-AU" dirty="0"/>
          </a:p>
        </p:txBody>
      </p:sp>
    </p:spTree>
    <p:extLst>
      <p:ext uri="{BB962C8B-B14F-4D97-AF65-F5344CB8AC3E}">
        <p14:creationId xmlns:p14="http://schemas.microsoft.com/office/powerpoint/2010/main" val="1228287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Legal issues regarding electronic contracting</a:t>
            </a:r>
            <a:br>
              <a:rPr lang="en-AU" dirty="0"/>
            </a:br>
            <a:r>
              <a:rPr lang="en-AU" dirty="0"/>
              <a:t>Privacy Obligations</a:t>
            </a:r>
          </a:p>
        </p:txBody>
      </p:sp>
      <p:sp>
        <p:nvSpPr>
          <p:cNvPr id="3" name="Content Placeholder 2"/>
          <p:cNvSpPr>
            <a:spLocks noGrp="1"/>
          </p:cNvSpPr>
          <p:nvPr>
            <p:ph idx="1"/>
          </p:nvPr>
        </p:nvSpPr>
        <p:spPr/>
        <p:txBody>
          <a:bodyPr/>
          <a:lstStyle/>
          <a:p>
            <a:r>
              <a:rPr lang="en-US" sz="2800" dirty="0"/>
              <a:t>Australian Privacy Principles</a:t>
            </a:r>
          </a:p>
          <a:p>
            <a:pPr marL="457200" indent="-457200">
              <a:buFont typeface="Arial" panose="020B0604020202020204" pitchFamily="34" charset="0"/>
              <a:buChar char="•"/>
            </a:pPr>
            <a:r>
              <a:rPr lang="en-US" sz="2400" dirty="0"/>
              <a:t>If revenue over $3 million, may be applicable to law firms.</a:t>
            </a:r>
          </a:p>
          <a:p>
            <a:pPr marL="457200" indent="-457200">
              <a:buFont typeface="Arial" panose="020B0604020202020204" pitchFamily="34" charset="0"/>
              <a:buChar char="•"/>
            </a:pPr>
            <a:r>
              <a:rPr lang="en-US" sz="2400" dirty="0"/>
              <a:t>APP 11: must take reasonable steps to protect personal information from misuse, interference and loss and from </a:t>
            </a:r>
            <a:r>
              <a:rPr lang="en-US" sz="2400" dirty="0" err="1"/>
              <a:t>authorised</a:t>
            </a:r>
            <a:r>
              <a:rPr lang="en-US" sz="2400" dirty="0"/>
              <a:t> access, modification or disclosure.</a:t>
            </a:r>
          </a:p>
          <a:p>
            <a:pPr marL="457200" indent="-457200">
              <a:buFont typeface="Arial" panose="020B0604020202020204" pitchFamily="34" charset="0"/>
              <a:buChar char="•"/>
            </a:pPr>
            <a:r>
              <a:rPr lang="en-US" sz="2400" dirty="0"/>
              <a:t>APP 12: must provide access to a person's personal information upon request of that person.</a:t>
            </a:r>
          </a:p>
          <a:p>
            <a:pPr marL="457200" indent="-457200">
              <a:buFont typeface="Arial" panose="020B0604020202020204" pitchFamily="34" charset="0"/>
              <a:buChar char="•"/>
            </a:pPr>
            <a:r>
              <a:rPr lang="en-US" sz="2400" dirty="0"/>
              <a:t>APP 8: If disclosed to an overseas organisation, can be responsible for the use of the information by the organisation.</a:t>
            </a:r>
            <a:br>
              <a:rPr lang="en-AU" dirty="0"/>
            </a:br>
            <a:endParaRPr lang="en-AU" dirty="0"/>
          </a:p>
        </p:txBody>
      </p:sp>
      <p:sp>
        <p:nvSpPr>
          <p:cNvPr id="4" name="Footer Placeholder 3"/>
          <p:cNvSpPr>
            <a:spLocks noGrp="1"/>
          </p:cNvSpPr>
          <p:nvPr>
            <p:ph type="ftr" sz="quarter" idx="11"/>
          </p:nvPr>
        </p:nvSpPr>
        <p:spPr/>
        <p:txBody>
          <a:bodyPr/>
          <a:lstStyle/>
          <a:p>
            <a:r>
              <a:rPr lang="en-US" dirty="0"/>
              <a:t>Providing Legal Services in a Digital Era? </a:t>
            </a:r>
            <a:r>
              <a:rPr lang="en-AU" dirty="0"/>
              <a:t>| 20 March 2018 </a:t>
            </a:r>
          </a:p>
        </p:txBody>
      </p:sp>
      <p:sp>
        <p:nvSpPr>
          <p:cNvPr id="5" name="Slide Number Placeholder 4"/>
          <p:cNvSpPr>
            <a:spLocks noGrp="1"/>
          </p:cNvSpPr>
          <p:nvPr>
            <p:ph type="sldNum" sz="quarter" idx="12"/>
          </p:nvPr>
        </p:nvSpPr>
        <p:spPr/>
        <p:txBody>
          <a:bodyPr/>
          <a:lstStyle/>
          <a:p>
            <a:r>
              <a:rPr lang="en-AU" dirty="0"/>
              <a:t>Page </a:t>
            </a:r>
            <a:fld id="{A1A3A419-46F7-4840-8C39-0FB8F6169D0F}" type="slidenum">
              <a:rPr lang="en-AU" smtClean="0"/>
              <a:pPr/>
              <a:t>18</a:t>
            </a:fld>
            <a:endParaRPr lang="en-AU" dirty="0"/>
          </a:p>
        </p:txBody>
      </p:sp>
    </p:spTree>
    <p:extLst>
      <p:ext uri="{BB962C8B-B14F-4D97-AF65-F5344CB8AC3E}">
        <p14:creationId xmlns:p14="http://schemas.microsoft.com/office/powerpoint/2010/main" val="122279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825" y="428"/>
            <a:ext cx="10460832" cy="1337835"/>
          </a:xfrm>
        </p:spPr>
        <p:txBody>
          <a:bodyPr/>
          <a:lstStyle/>
          <a:p>
            <a:r>
              <a:rPr lang="en-AU" dirty="0"/>
              <a:t>Legal issues regarding electronic contracting</a:t>
            </a:r>
            <a:br>
              <a:rPr lang="en-AU" dirty="0"/>
            </a:br>
            <a:r>
              <a:rPr lang="en-AU" dirty="0"/>
              <a:t>Privacy Obligations</a:t>
            </a:r>
          </a:p>
        </p:txBody>
      </p:sp>
      <p:sp>
        <p:nvSpPr>
          <p:cNvPr id="3" name="Content Placeholder 2"/>
          <p:cNvSpPr>
            <a:spLocks noGrp="1"/>
          </p:cNvSpPr>
          <p:nvPr>
            <p:ph idx="1"/>
          </p:nvPr>
        </p:nvSpPr>
        <p:spPr/>
        <p:txBody>
          <a:bodyPr/>
          <a:lstStyle/>
          <a:p>
            <a:r>
              <a:rPr lang="en-AU" sz="2800" dirty="0"/>
              <a:t>What is disclosure? – Be very careful with cloud services.</a:t>
            </a:r>
          </a:p>
          <a:p>
            <a:pPr marL="444500" indent="-444500">
              <a:buFont typeface="Arial" pitchFamily="34" charset="0"/>
              <a:buChar char="•"/>
            </a:pPr>
            <a:r>
              <a:rPr lang="en-US" sz="1800" dirty="0"/>
              <a:t>Not defined in Privacy Act.  </a:t>
            </a:r>
          </a:p>
          <a:p>
            <a:pPr marL="444500" indent="-444500">
              <a:buFont typeface="Arial" pitchFamily="34" charset="0"/>
              <a:buChar char="•"/>
            </a:pPr>
            <a:r>
              <a:rPr lang="en-US" sz="1800" dirty="0"/>
              <a:t>APP Guidelines say that an APP Entity discloses personal information when it makes it accessible to others outside the entity and releases the subsequent handling of the personal information from its effective control (B.64).  </a:t>
            </a:r>
          </a:p>
          <a:p>
            <a:pPr marL="444500" indent="-444500">
              <a:buFont typeface="Arial" pitchFamily="34" charset="0"/>
              <a:buChar char="•"/>
            </a:pPr>
            <a:r>
              <a:rPr lang="en-US" sz="1800" dirty="0"/>
              <a:t>Disclosure is to be contrasted with “use”.  See 8.14  of APP Guidelines: “For example, where an APP Entity provides personal information to a cloud service provider located overseas for the limited purpose of performing the services of storing and ensuring the entity may access the personal information, this may be a “use”” provided:</a:t>
            </a:r>
          </a:p>
          <a:p>
            <a:pPr marL="806450" indent="-361950">
              <a:buFont typeface="+mj-lt"/>
              <a:buAutoNum type="arabicPeriod"/>
            </a:pPr>
            <a:r>
              <a:rPr lang="en-US" sz="1800" dirty="0"/>
              <a:t>there is a binding contract between the parties for the information to handled only for these limited purposes;</a:t>
            </a:r>
          </a:p>
          <a:p>
            <a:pPr marL="806450" indent="-361950">
              <a:buFont typeface="+mj-lt"/>
              <a:buAutoNum type="arabicPeriod"/>
            </a:pPr>
            <a:r>
              <a:rPr lang="en-US" sz="1800" dirty="0"/>
              <a:t>the contract requires subcontractors to agree to the same obligations; and</a:t>
            </a:r>
          </a:p>
          <a:p>
            <a:pPr marL="806450" indent="-361950">
              <a:buFont typeface="+mj-lt"/>
              <a:buAutoNum type="arabicPeriod"/>
            </a:pPr>
            <a:r>
              <a:rPr lang="en-US" sz="1800" dirty="0"/>
              <a:t>the contract gives the entity effective control of how the information is handled.</a:t>
            </a:r>
            <a:br>
              <a:rPr lang="en-AU" dirty="0"/>
            </a:br>
            <a:endParaRPr lang="en-AU" dirty="0"/>
          </a:p>
        </p:txBody>
      </p:sp>
      <p:sp>
        <p:nvSpPr>
          <p:cNvPr id="4" name="Footer Placeholder 3"/>
          <p:cNvSpPr>
            <a:spLocks noGrp="1"/>
          </p:cNvSpPr>
          <p:nvPr>
            <p:ph type="ftr" sz="quarter" idx="11"/>
          </p:nvPr>
        </p:nvSpPr>
        <p:spPr/>
        <p:txBody>
          <a:bodyPr/>
          <a:lstStyle/>
          <a:p>
            <a:r>
              <a:rPr lang="en-US" dirty="0"/>
              <a:t>Providing Legal Services in a Digital Era? </a:t>
            </a:r>
            <a:r>
              <a:rPr lang="en-AU" dirty="0"/>
              <a:t>| 20 March 2018 </a:t>
            </a:r>
          </a:p>
        </p:txBody>
      </p:sp>
      <p:sp>
        <p:nvSpPr>
          <p:cNvPr id="5" name="Slide Number Placeholder 4"/>
          <p:cNvSpPr>
            <a:spLocks noGrp="1"/>
          </p:cNvSpPr>
          <p:nvPr>
            <p:ph type="sldNum" sz="quarter" idx="12"/>
          </p:nvPr>
        </p:nvSpPr>
        <p:spPr/>
        <p:txBody>
          <a:bodyPr/>
          <a:lstStyle/>
          <a:p>
            <a:r>
              <a:rPr lang="en-AU" dirty="0"/>
              <a:t>Page </a:t>
            </a:r>
            <a:fld id="{A1A3A419-46F7-4840-8C39-0FB8F6169D0F}" type="slidenum">
              <a:rPr lang="en-AU" smtClean="0"/>
              <a:pPr/>
              <a:t>19</a:t>
            </a:fld>
            <a:endParaRPr lang="en-AU" dirty="0"/>
          </a:p>
        </p:txBody>
      </p:sp>
    </p:spTree>
    <p:extLst>
      <p:ext uri="{BB962C8B-B14F-4D97-AF65-F5344CB8AC3E}">
        <p14:creationId xmlns:p14="http://schemas.microsoft.com/office/powerpoint/2010/main" val="1883073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88680-39E8-B940-B389-85F08981CB00}"/>
              </a:ext>
            </a:extLst>
          </p:cNvPr>
          <p:cNvSpPr>
            <a:spLocks noGrp="1"/>
          </p:cNvSpPr>
          <p:nvPr>
            <p:ph type="title"/>
          </p:nvPr>
        </p:nvSpPr>
        <p:spPr/>
        <p:txBody>
          <a:bodyPr/>
          <a:lstStyle/>
          <a:p>
            <a:r>
              <a:rPr lang="en-AU" dirty="0"/>
              <a:t>Legal issues regarding electronic contracting</a:t>
            </a:r>
            <a:br>
              <a:rPr lang="en-AU" dirty="0"/>
            </a:br>
            <a:r>
              <a:rPr lang="en-AU" dirty="0"/>
              <a:t>Notifiable Data Breach Scheme</a:t>
            </a:r>
            <a:endParaRPr lang="en-US" dirty="0"/>
          </a:p>
        </p:txBody>
      </p:sp>
      <p:sp>
        <p:nvSpPr>
          <p:cNvPr id="3" name="Content Placeholder 2">
            <a:extLst>
              <a:ext uri="{FF2B5EF4-FFF2-40B4-BE49-F238E27FC236}">
                <a16:creationId xmlns:a16="http://schemas.microsoft.com/office/drawing/2014/main" id="{C8984B71-CE4F-E74C-A75F-90BD7A825E4D}"/>
              </a:ext>
            </a:extLst>
          </p:cNvPr>
          <p:cNvSpPr>
            <a:spLocks noGrp="1"/>
          </p:cNvSpPr>
          <p:nvPr>
            <p:ph idx="1"/>
          </p:nvPr>
        </p:nvSpPr>
        <p:spPr/>
        <p:txBody>
          <a:bodyPr/>
          <a:lstStyle/>
          <a:p>
            <a:pPr marL="457200" indent="-457200">
              <a:buFont typeface="Arial" panose="020B0604020202020204" pitchFamily="34" charset="0"/>
              <a:buChar char="•"/>
            </a:pPr>
            <a:r>
              <a:rPr lang="en-US" sz="2800" dirty="0"/>
              <a:t>Privacy Amendment (Notifiable Data Breaches) Act 2017 (</a:t>
            </a:r>
            <a:r>
              <a:rPr lang="en-US" sz="2800" dirty="0" err="1"/>
              <a:t>Cth</a:t>
            </a:r>
            <a:r>
              <a:rPr lang="en-US" sz="2800" dirty="0"/>
              <a:t>) – came into effect on 22 February 2018.</a:t>
            </a:r>
          </a:p>
          <a:p>
            <a:pPr marL="457200" indent="-457200">
              <a:buFont typeface="Arial" panose="020B0604020202020204" pitchFamily="34" charset="0"/>
              <a:buChar char="•"/>
            </a:pPr>
            <a:r>
              <a:rPr lang="en-AU" sz="2800" dirty="0"/>
              <a:t>A</a:t>
            </a:r>
            <a:r>
              <a:rPr lang="en-US" sz="2800" dirty="0" err="1"/>
              <a:t>pplies</a:t>
            </a:r>
            <a:r>
              <a:rPr lang="en-US" sz="2800" dirty="0"/>
              <a:t> to those subject to APPs, private health providers, those trading in personal information.</a:t>
            </a:r>
          </a:p>
          <a:p>
            <a:pPr marL="457200" indent="-457200">
              <a:buFont typeface="Arial" panose="020B0604020202020204" pitchFamily="34" charset="0"/>
              <a:buChar char="•"/>
            </a:pPr>
            <a:r>
              <a:rPr lang="en-AU" sz="2800" dirty="0"/>
              <a:t>A</a:t>
            </a:r>
            <a:r>
              <a:rPr lang="en-US" sz="2800" dirty="0" err="1"/>
              <a:t>ll</a:t>
            </a:r>
            <a:r>
              <a:rPr lang="en-US" sz="2800" dirty="0"/>
              <a:t> eligible data breaches must be notified to Australian Information Commissioner and individuals to whom the information related.</a:t>
            </a:r>
          </a:p>
        </p:txBody>
      </p:sp>
      <p:sp>
        <p:nvSpPr>
          <p:cNvPr id="4" name="Footer Placeholder 3">
            <a:extLst>
              <a:ext uri="{FF2B5EF4-FFF2-40B4-BE49-F238E27FC236}">
                <a16:creationId xmlns:a16="http://schemas.microsoft.com/office/drawing/2014/main" id="{4632FB2F-413B-0D46-8344-26BE1BCA1616}"/>
              </a:ext>
            </a:extLst>
          </p:cNvPr>
          <p:cNvSpPr>
            <a:spLocks noGrp="1"/>
          </p:cNvSpPr>
          <p:nvPr>
            <p:ph type="ftr" sz="quarter" idx="11"/>
          </p:nvPr>
        </p:nvSpPr>
        <p:spPr/>
        <p:txBody>
          <a:bodyPr/>
          <a:lstStyle/>
          <a:p>
            <a:r>
              <a:rPr lang="en-US" dirty="0"/>
              <a:t>Providing Legal Services in a Digital Era? </a:t>
            </a:r>
            <a:r>
              <a:rPr lang="en-AU" dirty="0"/>
              <a:t>| 20 March 2018 </a:t>
            </a:r>
          </a:p>
        </p:txBody>
      </p:sp>
      <p:sp>
        <p:nvSpPr>
          <p:cNvPr id="5" name="Slide Number Placeholder 4">
            <a:extLst>
              <a:ext uri="{FF2B5EF4-FFF2-40B4-BE49-F238E27FC236}">
                <a16:creationId xmlns:a16="http://schemas.microsoft.com/office/drawing/2014/main" id="{F0E50C15-57B2-5B4A-B046-158051CBE0FF}"/>
              </a:ext>
            </a:extLst>
          </p:cNvPr>
          <p:cNvSpPr>
            <a:spLocks noGrp="1"/>
          </p:cNvSpPr>
          <p:nvPr>
            <p:ph type="sldNum" sz="quarter" idx="12"/>
          </p:nvPr>
        </p:nvSpPr>
        <p:spPr/>
        <p:txBody>
          <a:bodyPr/>
          <a:lstStyle/>
          <a:p>
            <a:r>
              <a:rPr lang="en-AU"/>
              <a:t>Page </a:t>
            </a:r>
            <a:fld id="{A1A3A419-46F7-4840-8C39-0FB8F6169D0F}" type="slidenum">
              <a:rPr lang="en-AU" smtClean="0"/>
              <a:pPr/>
              <a:t>20</a:t>
            </a:fld>
            <a:endParaRPr lang="en-AU" dirty="0"/>
          </a:p>
        </p:txBody>
      </p:sp>
    </p:spTree>
    <p:extLst>
      <p:ext uri="{BB962C8B-B14F-4D97-AF65-F5344CB8AC3E}">
        <p14:creationId xmlns:p14="http://schemas.microsoft.com/office/powerpoint/2010/main" val="3838254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2B5FA-57FD-4424-BE12-4E936513C6D7}"/>
              </a:ext>
            </a:extLst>
          </p:cNvPr>
          <p:cNvSpPr>
            <a:spLocks noGrp="1"/>
          </p:cNvSpPr>
          <p:nvPr>
            <p:ph type="title"/>
          </p:nvPr>
        </p:nvSpPr>
        <p:spPr/>
        <p:txBody>
          <a:bodyPr/>
          <a:lstStyle/>
          <a:p>
            <a:r>
              <a:rPr lang="en-AU" dirty="0"/>
              <a:t>Legal issues regarding electronic contracting</a:t>
            </a:r>
            <a:br>
              <a:rPr lang="en-AU" dirty="0"/>
            </a:br>
            <a:r>
              <a:rPr lang="en-AU" dirty="0"/>
              <a:t>Notifiable Data Breach Scheme</a:t>
            </a:r>
            <a:endParaRPr lang="en-US" dirty="0"/>
          </a:p>
        </p:txBody>
      </p:sp>
      <p:sp>
        <p:nvSpPr>
          <p:cNvPr id="3" name="Content Placeholder 2">
            <a:extLst>
              <a:ext uri="{FF2B5EF4-FFF2-40B4-BE49-F238E27FC236}">
                <a16:creationId xmlns:a16="http://schemas.microsoft.com/office/drawing/2014/main" id="{30329498-534E-485F-904A-72FD0C5856DD}"/>
              </a:ext>
            </a:extLst>
          </p:cNvPr>
          <p:cNvSpPr>
            <a:spLocks noGrp="1"/>
          </p:cNvSpPr>
          <p:nvPr>
            <p:ph idx="1"/>
          </p:nvPr>
        </p:nvSpPr>
        <p:spPr/>
        <p:txBody>
          <a:bodyPr/>
          <a:lstStyle/>
          <a:p>
            <a:r>
              <a:rPr lang="en-US" sz="2800" dirty="0"/>
              <a:t>An eligible data breach arises when the following three criteria are satisfied:</a:t>
            </a:r>
          </a:p>
          <a:p>
            <a:pPr marL="944563" indent="-531813">
              <a:buFont typeface="+mj-lt"/>
              <a:buAutoNum type="arabicPeriod"/>
            </a:pPr>
            <a:r>
              <a:rPr lang="en-US" sz="2400" dirty="0"/>
              <a:t>there is </a:t>
            </a:r>
            <a:r>
              <a:rPr lang="en-US" sz="2400" dirty="0" err="1"/>
              <a:t>unauthorised</a:t>
            </a:r>
            <a:r>
              <a:rPr lang="en-US" sz="2400" dirty="0"/>
              <a:t> access to or </a:t>
            </a:r>
            <a:r>
              <a:rPr lang="en-US" sz="2400" dirty="0" err="1"/>
              <a:t>unauthorised</a:t>
            </a:r>
            <a:r>
              <a:rPr lang="en-US" sz="2400" dirty="0"/>
              <a:t> disclosure of personal information, or a loss of personal information, that an entity holds;</a:t>
            </a:r>
          </a:p>
          <a:p>
            <a:pPr marL="944563" indent="-531813">
              <a:buFont typeface="+mj-lt"/>
              <a:buAutoNum type="arabicPeriod"/>
            </a:pPr>
            <a:r>
              <a:rPr lang="en-US" sz="2400" dirty="0"/>
              <a:t>this is likely to result in serious harm to one or more individuals; and,</a:t>
            </a:r>
          </a:p>
          <a:p>
            <a:pPr marL="944563" indent="-531813">
              <a:buFont typeface="+mj-lt"/>
              <a:buAutoNum type="arabicPeriod"/>
            </a:pPr>
            <a:r>
              <a:rPr lang="en-US" sz="2400" dirty="0"/>
              <a:t>the entity has not been able to prevent the likely risk of serious harm with remedial action.</a:t>
            </a:r>
          </a:p>
          <a:p>
            <a:endParaRPr lang="en-US" dirty="0"/>
          </a:p>
        </p:txBody>
      </p:sp>
      <p:sp>
        <p:nvSpPr>
          <p:cNvPr id="4" name="Footer Placeholder 3">
            <a:extLst>
              <a:ext uri="{FF2B5EF4-FFF2-40B4-BE49-F238E27FC236}">
                <a16:creationId xmlns:a16="http://schemas.microsoft.com/office/drawing/2014/main" id="{932B431F-561D-446F-B40F-0C8D092CA18E}"/>
              </a:ext>
            </a:extLst>
          </p:cNvPr>
          <p:cNvSpPr>
            <a:spLocks noGrp="1"/>
          </p:cNvSpPr>
          <p:nvPr>
            <p:ph type="ftr" sz="quarter" idx="11"/>
          </p:nvPr>
        </p:nvSpPr>
        <p:spPr/>
        <p:txBody>
          <a:bodyPr/>
          <a:lstStyle/>
          <a:p>
            <a:r>
              <a:rPr lang="en-US" dirty="0"/>
              <a:t>Providing Legal Services in a Digital Era? </a:t>
            </a:r>
            <a:r>
              <a:rPr lang="en-AU" dirty="0"/>
              <a:t>| 20 March 2018 </a:t>
            </a:r>
          </a:p>
        </p:txBody>
      </p:sp>
      <p:sp>
        <p:nvSpPr>
          <p:cNvPr id="5" name="Slide Number Placeholder 4">
            <a:extLst>
              <a:ext uri="{FF2B5EF4-FFF2-40B4-BE49-F238E27FC236}">
                <a16:creationId xmlns:a16="http://schemas.microsoft.com/office/drawing/2014/main" id="{6FBC88F7-5D88-401B-A777-5C71A02187C1}"/>
              </a:ext>
            </a:extLst>
          </p:cNvPr>
          <p:cNvSpPr>
            <a:spLocks noGrp="1"/>
          </p:cNvSpPr>
          <p:nvPr>
            <p:ph type="sldNum" sz="quarter" idx="12"/>
          </p:nvPr>
        </p:nvSpPr>
        <p:spPr/>
        <p:txBody>
          <a:bodyPr/>
          <a:lstStyle/>
          <a:p>
            <a:r>
              <a:rPr lang="en-AU" dirty="0"/>
              <a:t>Page </a:t>
            </a:r>
            <a:fld id="{A1A3A419-46F7-4840-8C39-0FB8F6169D0F}" type="slidenum">
              <a:rPr lang="en-AU" smtClean="0"/>
              <a:pPr/>
              <a:t>21</a:t>
            </a:fld>
            <a:endParaRPr lang="en-AU" dirty="0"/>
          </a:p>
        </p:txBody>
      </p:sp>
    </p:spTree>
    <p:extLst>
      <p:ext uri="{BB962C8B-B14F-4D97-AF65-F5344CB8AC3E}">
        <p14:creationId xmlns:p14="http://schemas.microsoft.com/office/powerpoint/2010/main" val="3983110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B3CB8-B7A1-449D-8F1A-CE6C623F5E7B}"/>
              </a:ext>
            </a:extLst>
          </p:cNvPr>
          <p:cNvSpPr>
            <a:spLocks noGrp="1"/>
          </p:cNvSpPr>
          <p:nvPr>
            <p:ph type="title"/>
          </p:nvPr>
        </p:nvSpPr>
        <p:spPr/>
        <p:txBody>
          <a:bodyPr/>
          <a:lstStyle/>
          <a:p>
            <a:r>
              <a:rPr lang="en-AU" dirty="0"/>
              <a:t>Smart Contracts</a:t>
            </a:r>
            <a:br>
              <a:rPr lang="en-AU" dirty="0"/>
            </a:br>
            <a:endParaRPr lang="en-US" dirty="0"/>
          </a:p>
        </p:txBody>
      </p:sp>
      <p:sp>
        <p:nvSpPr>
          <p:cNvPr id="3" name="Content Placeholder 2">
            <a:extLst>
              <a:ext uri="{FF2B5EF4-FFF2-40B4-BE49-F238E27FC236}">
                <a16:creationId xmlns:a16="http://schemas.microsoft.com/office/drawing/2014/main" id="{C13946F5-CA4C-40B0-9087-9247EBEB443B}"/>
              </a:ext>
            </a:extLst>
          </p:cNvPr>
          <p:cNvSpPr>
            <a:spLocks noGrp="1"/>
          </p:cNvSpPr>
          <p:nvPr>
            <p:ph idx="1"/>
          </p:nvPr>
        </p:nvSpPr>
        <p:spPr>
          <a:xfrm>
            <a:off x="900112" y="1845294"/>
            <a:ext cx="10446545" cy="4187032"/>
          </a:xfrm>
        </p:spPr>
        <p:txBody>
          <a:bodyPr/>
          <a:lstStyle/>
          <a:p>
            <a:pPr marL="457200" indent="-457200">
              <a:buFont typeface="Arial" panose="020B0604020202020204" pitchFamily="34" charset="0"/>
              <a:buChar char="•"/>
            </a:pPr>
            <a:r>
              <a:rPr lang="en-AU" sz="2800" dirty="0"/>
              <a:t>Part (or all) of the process of the contract is performed by software without the need for human intervention. </a:t>
            </a:r>
          </a:p>
          <a:p>
            <a:pPr marL="457200" indent="-457200">
              <a:buFont typeface="Arial" panose="020B0604020202020204" pitchFamily="34" charset="0"/>
              <a:buChar char="•"/>
            </a:pPr>
            <a:r>
              <a:rPr lang="en-AU" sz="2800" dirty="0"/>
              <a:t>Arizona one of first states to define a smart contract:</a:t>
            </a:r>
          </a:p>
          <a:p>
            <a:r>
              <a:rPr lang="en-AU" sz="2800" dirty="0"/>
              <a:t>	</a:t>
            </a:r>
            <a:r>
              <a:rPr lang="en-AU" sz="2400" i="1" dirty="0"/>
              <a:t>An event-driven program, with state, that runs on a 		distributed, decentralized, shared and replicated ledger and 	that </a:t>
            </a:r>
            <a:r>
              <a:rPr lang="en-AU" sz="2400" i="1"/>
              <a:t>can 	take </a:t>
            </a:r>
            <a:r>
              <a:rPr lang="en-AU" sz="2400" i="1" dirty="0"/>
              <a:t>custody over and instruct transfer of assets on 	that ledger.</a:t>
            </a:r>
          </a:p>
          <a:p>
            <a:pPr marL="457200" indent="-457200">
              <a:buFont typeface="Arial" panose="020B0604020202020204" pitchFamily="34" charset="0"/>
              <a:buChar char="•"/>
            </a:pPr>
            <a:r>
              <a:rPr lang="en-AU" sz="2800" dirty="0"/>
              <a:t>Blockchain.  Ethereum.  Distributed Ledgers.  DAO.</a:t>
            </a:r>
          </a:p>
          <a:p>
            <a:pPr marL="457200" indent="-457200">
              <a:buFont typeface="Arial" panose="020B0604020202020204" pitchFamily="34" charset="0"/>
              <a:buChar char="•"/>
            </a:pPr>
            <a:r>
              <a:rPr lang="en-AU" sz="2800" dirty="0"/>
              <a:t>Legal challenges: intention, identifying parties, notification of parties, enforcement, injunctive relief, confidentiality, privilege.</a:t>
            </a:r>
          </a:p>
          <a:p>
            <a:pPr marL="457200" indent="-457200">
              <a:buFont typeface="Arial" panose="020B0604020202020204" pitchFamily="34" charset="0"/>
              <a:buChar char="•"/>
            </a:pPr>
            <a:endParaRPr lang="en-AU" dirty="0"/>
          </a:p>
          <a:p>
            <a:pPr marL="457200" indent="-457200">
              <a:buFont typeface="Arial" panose="020B0604020202020204" pitchFamily="34" charset="0"/>
              <a:buChar char="•"/>
            </a:pPr>
            <a:endParaRPr lang="en-US" dirty="0"/>
          </a:p>
        </p:txBody>
      </p:sp>
      <p:sp>
        <p:nvSpPr>
          <p:cNvPr id="4" name="Footer Placeholder 3">
            <a:extLst>
              <a:ext uri="{FF2B5EF4-FFF2-40B4-BE49-F238E27FC236}">
                <a16:creationId xmlns:a16="http://schemas.microsoft.com/office/drawing/2014/main" id="{042A5448-52C4-41BA-A5B1-0EE672324755}"/>
              </a:ext>
            </a:extLst>
          </p:cNvPr>
          <p:cNvSpPr>
            <a:spLocks noGrp="1"/>
          </p:cNvSpPr>
          <p:nvPr>
            <p:ph type="ftr" sz="quarter" idx="11"/>
          </p:nvPr>
        </p:nvSpPr>
        <p:spPr/>
        <p:txBody>
          <a:bodyPr/>
          <a:lstStyle/>
          <a:p>
            <a:r>
              <a:rPr lang="en-US" dirty="0"/>
              <a:t>Providing Legal Services in a Digital Era? </a:t>
            </a:r>
            <a:r>
              <a:rPr lang="en-AU" dirty="0"/>
              <a:t>| 20 March 2018 </a:t>
            </a:r>
          </a:p>
        </p:txBody>
      </p:sp>
      <p:sp>
        <p:nvSpPr>
          <p:cNvPr id="5" name="Slide Number Placeholder 4">
            <a:extLst>
              <a:ext uri="{FF2B5EF4-FFF2-40B4-BE49-F238E27FC236}">
                <a16:creationId xmlns:a16="http://schemas.microsoft.com/office/drawing/2014/main" id="{C7E99779-29BB-49A7-BF40-B8A207DF6A42}"/>
              </a:ext>
            </a:extLst>
          </p:cNvPr>
          <p:cNvSpPr>
            <a:spLocks noGrp="1"/>
          </p:cNvSpPr>
          <p:nvPr>
            <p:ph type="sldNum" sz="quarter" idx="12"/>
          </p:nvPr>
        </p:nvSpPr>
        <p:spPr/>
        <p:txBody>
          <a:bodyPr/>
          <a:lstStyle/>
          <a:p>
            <a:r>
              <a:rPr lang="en-AU" dirty="0"/>
              <a:t>Page </a:t>
            </a:r>
            <a:fld id="{A1A3A419-46F7-4840-8C39-0FB8F6169D0F}" type="slidenum">
              <a:rPr lang="en-AU" smtClean="0"/>
              <a:pPr/>
              <a:t>22</a:t>
            </a:fld>
            <a:endParaRPr lang="en-AU" dirty="0"/>
          </a:p>
        </p:txBody>
      </p:sp>
    </p:spTree>
    <p:extLst>
      <p:ext uri="{BB962C8B-B14F-4D97-AF65-F5344CB8AC3E}">
        <p14:creationId xmlns:p14="http://schemas.microsoft.com/office/powerpoint/2010/main" val="1995744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Contract automation Issues</a:t>
            </a:r>
            <a:br>
              <a:rPr lang="en-AU" dirty="0"/>
            </a:br>
            <a:endParaRPr lang="en-AU"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AU" sz="2400" dirty="0"/>
              <a:t>ETA permits automated contracts – see s14C (ETA Vic) and s15C (ETA </a:t>
            </a:r>
            <a:r>
              <a:rPr lang="en-AU" sz="2400" dirty="0" err="1"/>
              <a:t>Cth</a:t>
            </a:r>
            <a:r>
              <a:rPr lang="en-AU" sz="2400" dirty="0"/>
              <a:t>).</a:t>
            </a:r>
          </a:p>
          <a:p>
            <a:pPr marL="457200" indent="-457200">
              <a:buFont typeface="Arial" panose="020B0604020202020204" pitchFamily="34" charset="0"/>
              <a:buChar char="•"/>
            </a:pPr>
            <a:r>
              <a:rPr lang="en-AU" sz="2400" dirty="0"/>
              <a:t>Meshing contract law principles (which allow for mistake) with an automated contract process (see also s14D and 15D of ETA Vic and ETA </a:t>
            </a:r>
            <a:r>
              <a:rPr lang="en-AU" sz="2400" dirty="0" err="1"/>
              <a:t>Cth</a:t>
            </a:r>
            <a:r>
              <a:rPr lang="en-AU" sz="2400" dirty="0"/>
              <a:t> re withdrawing from automatic contract with an error).</a:t>
            </a:r>
          </a:p>
          <a:p>
            <a:pPr marL="457200" indent="-457200">
              <a:buFont typeface="Arial" panose="020B0604020202020204" pitchFamily="34" charset="0"/>
              <a:buChar char="•"/>
            </a:pPr>
            <a:r>
              <a:rPr lang="en-AU" sz="2400" dirty="0"/>
              <a:t>Contract enforcement in an anonymous environment.</a:t>
            </a:r>
          </a:p>
          <a:p>
            <a:pPr marL="457200" indent="-457200">
              <a:buFont typeface="Arial" panose="020B0604020202020204" pitchFamily="34" charset="0"/>
              <a:buChar char="•"/>
            </a:pPr>
            <a:r>
              <a:rPr lang="en-AU" sz="2400" dirty="0"/>
              <a:t>Preventing insolvent trading and other inadvertent breaches.</a:t>
            </a:r>
          </a:p>
          <a:p>
            <a:pPr marL="457200" indent="-457200">
              <a:buFont typeface="Arial" panose="020B0604020202020204" pitchFamily="34" charset="0"/>
              <a:buChar char="•"/>
            </a:pPr>
            <a:r>
              <a:rPr lang="en-AU" sz="2400" dirty="0"/>
              <a:t>Legal challenges: intention, identifying parties, notification of parties, enforcement, injunctive relief, confidentiality, privilege.</a:t>
            </a:r>
          </a:p>
          <a:p>
            <a:pPr marL="457200" indent="-457200">
              <a:buFont typeface="Arial" panose="020B0604020202020204" pitchFamily="34" charset="0"/>
              <a:buChar char="•"/>
            </a:pPr>
            <a:endParaRPr lang="en-AU" sz="2800" dirty="0"/>
          </a:p>
        </p:txBody>
      </p:sp>
      <p:sp>
        <p:nvSpPr>
          <p:cNvPr id="4" name="Footer Placeholder 3"/>
          <p:cNvSpPr>
            <a:spLocks noGrp="1"/>
          </p:cNvSpPr>
          <p:nvPr>
            <p:ph type="ftr" sz="quarter" idx="11"/>
          </p:nvPr>
        </p:nvSpPr>
        <p:spPr/>
        <p:txBody>
          <a:bodyPr/>
          <a:lstStyle/>
          <a:p>
            <a:r>
              <a:rPr lang="en-US" dirty="0"/>
              <a:t>Providing Legal Services in a Digital Era? </a:t>
            </a:r>
            <a:r>
              <a:rPr lang="en-AU" dirty="0"/>
              <a:t>| 20 March 2018 </a:t>
            </a:r>
          </a:p>
        </p:txBody>
      </p:sp>
      <p:sp>
        <p:nvSpPr>
          <p:cNvPr id="5" name="Slide Number Placeholder 4"/>
          <p:cNvSpPr>
            <a:spLocks noGrp="1"/>
          </p:cNvSpPr>
          <p:nvPr>
            <p:ph type="sldNum" sz="quarter" idx="12"/>
          </p:nvPr>
        </p:nvSpPr>
        <p:spPr/>
        <p:txBody>
          <a:bodyPr/>
          <a:lstStyle/>
          <a:p>
            <a:r>
              <a:rPr lang="en-AU" dirty="0"/>
              <a:t>Page </a:t>
            </a:r>
            <a:fld id="{A1A3A419-46F7-4840-8C39-0FB8F6169D0F}" type="slidenum">
              <a:rPr lang="en-AU" smtClean="0"/>
              <a:pPr/>
              <a:t>23</a:t>
            </a:fld>
            <a:endParaRPr lang="en-AU" dirty="0"/>
          </a:p>
        </p:txBody>
      </p:sp>
    </p:spTree>
    <p:extLst>
      <p:ext uri="{BB962C8B-B14F-4D97-AF65-F5344CB8AC3E}">
        <p14:creationId xmlns:p14="http://schemas.microsoft.com/office/powerpoint/2010/main" val="788335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Electronic contract signing offerings</a:t>
            </a:r>
            <a:br>
              <a:rPr lang="en-AU" dirty="0"/>
            </a:br>
            <a:endParaRPr lang="en-AU" dirty="0"/>
          </a:p>
        </p:txBody>
      </p:sp>
      <p:sp>
        <p:nvSpPr>
          <p:cNvPr id="4" name="Footer Placeholder 3"/>
          <p:cNvSpPr>
            <a:spLocks noGrp="1"/>
          </p:cNvSpPr>
          <p:nvPr>
            <p:ph type="ftr" sz="quarter" idx="11"/>
          </p:nvPr>
        </p:nvSpPr>
        <p:spPr/>
        <p:txBody>
          <a:bodyPr/>
          <a:lstStyle/>
          <a:p>
            <a:r>
              <a:rPr lang="en-US" dirty="0"/>
              <a:t>Providing Legal Services in a Digital Era? </a:t>
            </a:r>
            <a:r>
              <a:rPr lang="en-AU" dirty="0"/>
              <a:t>| 20 March 2018 </a:t>
            </a:r>
          </a:p>
        </p:txBody>
      </p:sp>
      <p:sp>
        <p:nvSpPr>
          <p:cNvPr id="5" name="Slide Number Placeholder 4"/>
          <p:cNvSpPr>
            <a:spLocks noGrp="1"/>
          </p:cNvSpPr>
          <p:nvPr>
            <p:ph type="sldNum" sz="quarter" idx="12"/>
          </p:nvPr>
        </p:nvSpPr>
        <p:spPr/>
        <p:txBody>
          <a:bodyPr/>
          <a:lstStyle/>
          <a:p>
            <a:r>
              <a:rPr lang="en-AU" dirty="0"/>
              <a:t>Page </a:t>
            </a:r>
            <a:fld id="{A1A3A419-46F7-4840-8C39-0FB8F6169D0F}" type="slidenum">
              <a:rPr lang="en-AU" smtClean="0"/>
              <a:pPr/>
              <a:t>24</a:t>
            </a:fld>
            <a:endParaRPr lang="en-AU" dirty="0"/>
          </a:p>
        </p:txBody>
      </p:sp>
      <p:pic>
        <p:nvPicPr>
          <p:cNvPr id="6" name="Picture 5" descr="e1.png">
            <a:hlinkClick r:id="rId2"/>
          </p:cNvPr>
          <p:cNvPicPr>
            <a:picLocks noChangeAspect="1"/>
          </p:cNvPicPr>
          <p:nvPr/>
        </p:nvPicPr>
        <p:blipFill>
          <a:blip r:embed="rId3" cstate="print"/>
          <a:stretch>
            <a:fillRect/>
          </a:stretch>
        </p:blipFill>
        <p:spPr>
          <a:xfrm>
            <a:off x="863050" y="1844824"/>
            <a:ext cx="2893669" cy="1053673"/>
          </a:xfrm>
          <a:prstGeom prst="rect">
            <a:avLst/>
          </a:prstGeom>
        </p:spPr>
      </p:pic>
      <p:pic>
        <p:nvPicPr>
          <p:cNvPr id="7" name="Picture 6" descr="e3.png">
            <a:hlinkClick r:id="rId4"/>
          </p:cNvPr>
          <p:cNvPicPr>
            <a:picLocks noChangeAspect="1"/>
          </p:cNvPicPr>
          <p:nvPr/>
        </p:nvPicPr>
        <p:blipFill>
          <a:blip r:embed="rId5" cstate="print"/>
          <a:stretch>
            <a:fillRect/>
          </a:stretch>
        </p:blipFill>
        <p:spPr>
          <a:xfrm>
            <a:off x="1115615" y="2922603"/>
            <a:ext cx="2250883" cy="794429"/>
          </a:xfrm>
          <a:prstGeom prst="rect">
            <a:avLst/>
          </a:prstGeom>
        </p:spPr>
      </p:pic>
      <p:pic>
        <p:nvPicPr>
          <p:cNvPr id="9" name="Picture 8" descr="e5.JPG"/>
          <p:cNvPicPr>
            <a:picLocks noChangeAspect="1"/>
          </p:cNvPicPr>
          <p:nvPr/>
        </p:nvPicPr>
        <p:blipFill>
          <a:blip r:embed="rId6" cstate="print"/>
          <a:stretch>
            <a:fillRect/>
          </a:stretch>
        </p:blipFill>
        <p:spPr>
          <a:xfrm>
            <a:off x="1115616" y="4005064"/>
            <a:ext cx="2532650" cy="462533"/>
          </a:xfrm>
          <a:prstGeom prst="rect">
            <a:avLst/>
          </a:prstGeom>
        </p:spPr>
      </p:pic>
      <p:pic>
        <p:nvPicPr>
          <p:cNvPr id="11" name="Picture 10" descr="e2.jpg"/>
          <p:cNvPicPr>
            <a:picLocks noChangeAspect="1"/>
          </p:cNvPicPr>
          <p:nvPr/>
        </p:nvPicPr>
        <p:blipFill>
          <a:blip r:embed="rId7" cstate="print"/>
          <a:stretch>
            <a:fillRect/>
          </a:stretch>
        </p:blipFill>
        <p:spPr>
          <a:xfrm>
            <a:off x="5436096" y="1700808"/>
            <a:ext cx="2857500" cy="1190625"/>
          </a:xfrm>
          <a:prstGeom prst="rect">
            <a:avLst/>
          </a:prstGeom>
        </p:spPr>
      </p:pic>
      <p:pic>
        <p:nvPicPr>
          <p:cNvPr id="12" name="Picture 11" descr="e4.png"/>
          <p:cNvPicPr>
            <a:picLocks noChangeAspect="1"/>
          </p:cNvPicPr>
          <p:nvPr/>
        </p:nvPicPr>
        <p:blipFill>
          <a:blip r:embed="rId8" cstate="print"/>
          <a:stretch>
            <a:fillRect/>
          </a:stretch>
        </p:blipFill>
        <p:spPr>
          <a:xfrm>
            <a:off x="5405704" y="3677369"/>
            <a:ext cx="2524955" cy="432048"/>
          </a:xfrm>
          <a:prstGeom prst="rect">
            <a:avLst/>
          </a:prstGeom>
        </p:spPr>
      </p:pic>
      <p:pic>
        <p:nvPicPr>
          <p:cNvPr id="13" name="Picture 12" descr="e8.png"/>
          <p:cNvPicPr>
            <a:picLocks noChangeAspect="1"/>
          </p:cNvPicPr>
          <p:nvPr/>
        </p:nvPicPr>
        <p:blipFill>
          <a:blip r:embed="rId9" cstate="print"/>
          <a:stretch>
            <a:fillRect/>
          </a:stretch>
        </p:blipFill>
        <p:spPr>
          <a:xfrm>
            <a:off x="5549720" y="4181425"/>
            <a:ext cx="2285714" cy="1015873"/>
          </a:xfrm>
          <a:prstGeom prst="rect">
            <a:avLst/>
          </a:prstGeom>
        </p:spPr>
      </p:pic>
      <p:pic>
        <p:nvPicPr>
          <p:cNvPr id="14" name="Picture 13" descr="e7.png"/>
          <p:cNvPicPr>
            <a:picLocks noChangeAspect="1"/>
          </p:cNvPicPr>
          <p:nvPr/>
        </p:nvPicPr>
        <p:blipFill>
          <a:blip r:embed="rId10" cstate="print"/>
          <a:stretch>
            <a:fillRect/>
          </a:stretch>
        </p:blipFill>
        <p:spPr>
          <a:xfrm>
            <a:off x="5549720" y="5333553"/>
            <a:ext cx="2520280" cy="688602"/>
          </a:xfrm>
          <a:prstGeom prst="rect">
            <a:avLst/>
          </a:prstGeom>
        </p:spPr>
      </p:pic>
      <p:sp>
        <p:nvSpPr>
          <p:cNvPr id="17" name="Rectangle 16"/>
          <p:cNvSpPr/>
          <p:nvPr/>
        </p:nvSpPr>
        <p:spPr>
          <a:xfrm>
            <a:off x="5927517" y="3005733"/>
            <a:ext cx="1260281" cy="369332"/>
          </a:xfrm>
          <a:prstGeom prst="rect">
            <a:avLst/>
          </a:prstGeom>
        </p:spPr>
        <p:txBody>
          <a:bodyPr wrap="none">
            <a:spAutoFit/>
          </a:bodyPr>
          <a:lstStyle/>
          <a:p>
            <a:r>
              <a:rPr lang="en-AU" b="1" dirty="0"/>
              <a:t>Adobe Sign</a:t>
            </a:r>
          </a:p>
        </p:txBody>
      </p:sp>
      <p:pic>
        <p:nvPicPr>
          <p:cNvPr id="18" name="Picture 17"/>
          <p:cNvPicPr>
            <a:picLocks noChangeAspect="1"/>
          </p:cNvPicPr>
          <p:nvPr/>
        </p:nvPicPr>
        <p:blipFill>
          <a:blip r:embed="rId11"/>
          <a:stretch>
            <a:fillRect/>
          </a:stretch>
        </p:blipFill>
        <p:spPr>
          <a:xfrm>
            <a:off x="1138838" y="5420619"/>
            <a:ext cx="2143125" cy="714375"/>
          </a:xfrm>
          <a:prstGeom prst="rect">
            <a:avLst/>
          </a:prstGeom>
        </p:spPr>
      </p:pic>
      <p:sp>
        <p:nvSpPr>
          <p:cNvPr id="10" name="Multiplication Sign 9">
            <a:extLst>
              <a:ext uri="{FF2B5EF4-FFF2-40B4-BE49-F238E27FC236}">
                <a16:creationId xmlns:a16="http://schemas.microsoft.com/office/drawing/2014/main" id="{B3935573-CC2A-4D84-9ED9-3B93AB2FCC79}"/>
              </a:ext>
            </a:extLst>
          </p:cNvPr>
          <p:cNvSpPr/>
          <p:nvPr/>
        </p:nvSpPr>
        <p:spPr>
          <a:xfrm>
            <a:off x="1589518" y="3602051"/>
            <a:ext cx="1495514" cy="1405784"/>
          </a:xfrm>
          <a:prstGeom prst="mathMultiply">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AutoShape 2" descr="https://global-uploads.webflow.com/58065afcec27c89278ba59f7/5806ae0c84d736350d92b32d_HS_logo_color.svg">
            <a:extLst>
              <a:ext uri="{FF2B5EF4-FFF2-40B4-BE49-F238E27FC236}">
                <a16:creationId xmlns:a16="http://schemas.microsoft.com/office/drawing/2014/main" id="{3646927C-20EE-40B1-83E6-352C90482E30}"/>
              </a:ext>
            </a:extLst>
          </p:cNvPr>
          <p:cNvSpPr>
            <a:spLocks noChangeAspect="1" noChangeArrowheads="1"/>
          </p:cNvSpPr>
          <p:nvPr/>
        </p:nvSpPr>
        <p:spPr bwMode="auto">
          <a:xfrm>
            <a:off x="5381625" y="2714625"/>
            <a:ext cx="1428750"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15">
            <a:extLst>
              <a:ext uri="{FF2B5EF4-FFF2-40B4-BE49-F238E27FC236}">
                <a16:creationId xmlns:a16="http://schemas.microsoft.com/office/drawing/2014/main" id="{A3736AB0-9249-4E64-B461-CF13CE99E349}"/>
              </a:ext>
            </a:extLst>
          </p:cNvPr>
          <p:cNvPicPr>
            <a:picLocks noChangeAspect="1"/>
          </p:cNvPicPr>
          <p:nvPr/>
        </p:nvPicPr>
        <p:blipFill>
          <a:blip r:embed="rId12"/>
          <a:stretch>
            <a:fillRect/>
          </a:stretch>
        </p:blipFill>
        <p:spPr>
          <a:xfrm>
            <a:off x="8746332" y="1808734"/>
            <a:ext cx="2857500" cy="447675"/>
          </a:xfrm>
          <a:prstGeom prst="rect">
            <a:avLst/>
          </a:prstGeom>
        </p:spPr>
      </p:pic>
      <p:pic>
        <p:nvPicPr>
          <p:cNvPr id="19" name="Picture 18">
            <a:extLst>
              <a:ext uri="{FF2B5EF4-FFF2-40B4-BE49-F238E27FC236}">
                <a16:creationId xmlns:a16="http://schemas.microsoft.com/office/drawing/2014/main" id="{51605846-502F-45E2-9820-36E64198F545}"/>
              </a:ext>
            </a:extLst>
          </p:cNvPr>
          <p:cNvPicPr>
            <a:picLocks noChangeAspect="1"/>
          </p:cNvPicPr>
          <p:nvPr/>
        </p:nvPicPr>
        <p:blipFill>
          <a:blip r:embed="rId13"/>
          <a:stretch>
            <a:fillRect/>
          </a:stretch>
        </p:blipFill>
        <p:spPr>
          <a:xfrm>
            <a:off x="8886687" y="2737203"/>
            <a:ext cx="2343150" cy="781050"/>
          </a:xfrm>
          <a:prstGeom prst="rect">
            <a:avLst/>
          </a:prstGeom>
        </p:spPr>
      </p:pic>
      <p:pic>
        <p:nvPicPr>
          <p:cNvPr id="20" name="Picture 19">
            <a:extLst>
              <a:ext uri="{FF2B5EF4-FFF2-40B4-BE49-F238E27FC236}">
                <a16:creationId xmlns:a16="http://schemas.microsoft.com/office/drawing/2014/main" id="{97B2FEAD-4491-4DC8-9A5C-DE72FA548F33}"/>
              </a:ext>
            </a:extLst>
          </p:cNvPr>
          <p:cNvPicPr>
            <a:picLocks noChangeAspect="1"/>
          </p:cNvPicPr>
          <p:nvPr/>
        </p:nvPicPr>
        <p:blipFill>
          <a:blip r:embed="rId14"/>
          <a:stretch>
            <a:fillRect/>
          </a:stretch>
        </p:blipFill>
        <p:spPr>
          <a:xfrm>
            <a:off x="1299951" y="5255953"/>
            <a:ext cx="1030313" cy="987638"/>
          </a:xfrm>
          <a:prstGeom prst="rect">
            <a:avLst/>
          </a:prstGeom>
        </p:spPr>
      </p:pic>
      <p:pic>
        <p:nvPicPr>
          <p:cNvPr id="21" name="Picture 20">
            <a:extLst>
              <a:ext uri="{FF2B5EF4-FFF2-40B4-BE49-F238E27FC236}">
                <a16:creationId xmlns:a16="http://schemas.microsoft.com/office/drawing/2014/main" id="{E76E3807-A4EA-4097-B942-5B9EDF486A3A}"/>
              </a:ext>
            </a:extLst>
          </p:cNvPr>
          <p:cNvPicPr>
            <a:picLocks noChangeAspect="1"/>
          </p:cNvPicPr>
          <p:nvPr/>
        </p:nvPicPr>
        <p:blipFill>
          <a:blip r:embed="rId14"/>
          <a:stretch>
            <a:fillRect/>
          </a:stretch>
        </p:blipFill>
        <p:spPr>
          <a:xfrm>
            <a:off x="6837703" y="1770357"/>
            <a:ext cx="1030313" cy="987638"/>
          </a:xfrm>
          <a:prstGeom prst="rect">
            <a:avLst/>
          </a:prstGeom>
        </p:spPr>
      </p:pic>
      <p:pic>
        <p:nvPicPr>
          <p:cNvPr id="24" name="Picture 23">
            <a:extLst>
              <a:ext uri="{FF2B5EF4-FFF2-40B4-BE49-F238E27FC236}">
                <a16:creationId xmlns:a16="http://schemas.microsoft.com/office/drawing/2014/main" id="{7AE0578E-92B2-4F52-A089-94E7F57D5827}"/>
              </a:ext>
            </a:extLst>
          </p:cNvPr>
          <p:cNvPicPr>
            <a:picLocks noChangeAspect="1"/>
          </p:cNvPicPr>
          <p:nvPr/>
        </p:nvPicPr>
        <p:blipFill>
          <a:blip r:embed="rId15"/>
          <a:stretch>
            <a:fillRect/>
          </a:stretch>
        </p:blipFill>
        <p:spPr>
          <a:xfrm>
            <a:off x="6091237" y="3424237"/>
            <a:ext cx="9525" cy="9525"/>
          </a:xfrm>
          <a:prstGeom prst="rect">
            <a:avLst/>
          </a:prstGeom>
        </p:spPr>
      </p:pic>
      <p:pic>
        <p:nvPicPr>
          <p:cNvPr id="25" name="Picture 24">
            <a:hlinkClick r:id="rId16"/>
            <a:extLst>
              <a:ext uri="{FF2B5EF4-FFF2-40B4-BE49-F238E27FC236}">
                <a16:creationId xmlns:a16="http://schemas.microsoft.com/office/drawing/2014/main" id="{A7628A5C-E94B-429D-BB6A-3474E5683C4C}"/>
              </a:ext>
            </a:extLst>
          </p:cNvPr>
          <p:cNvPicPr>
            <a:picLocks noChangeAspect="1"/>
          </p:cNvPicPr>
          <p:nvPr/>
        </p:nvPicPr>
        <p:blipFill>
          <a:blip r:embed="rId17"/>
          <a:stretch>
            <a:fillRect/>
          </a:stretch>
        </p:blipFill>
        <p:spPr>
          <a:xfrm>
            <a:off x="8825502" y="4130896"/>
            <a:ext cx="2389188" cy="1433513"/>
          </a:xfrm>
          <a:prstGeom prst="rect">
            <a:avLst/>
          </a:prstGeom>
        </p:spPr>
      </p:pic>
    </p:spTree>
    <p:extLst>
      <p:ext uri="{BB962C8B-B14F-4D97-AF65-F5344CB8AC3E}">
        <p14:creationId xmlns:p14="http://schemas.microsoft.com/office/powerpoint/2010/main" val="1534207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Electronic contract service offerings</a:t>
            </a:r>
            <a:br>
              <a:rPr lang="en-AU" dirty="0"/>
            </a:br>
            <a:endParaRPr lang="en-AU" dirty="0"/>
          </a:p>
        </p:txBody>
      </p:sp>
      <p:sp>
        <p:nvSpPr>
          <p:cNvPr id="3" name="Content Placeholder 2"/>
          <p:cNvSpPr>
            <a:spLocks noGrp="1"/>
          </p:cNvSpPr>
          <p:nvPr>
            <p:ph idx="1"/>
          </p:nvPr>
        </p:nvSpPr>
        <p:spPr/>
        <p:txBody>
          <a:bodyPr/>
          <a:lstStyle/>
          <a:p>
            <a:r>
              <a:rPr lang="en-AU" sz="2800" dirty="0"/>
              <a:t>Docusign - </a:t>
            </a:r>
            <a:r>
              <a:rPr lang="en-AU" sz="2400" dirty="0">
                <a:hlinkClick r:id="rId2"/>
              </a:rPr>
              <a:t>http://www.docusign.com.au/</a:t>
            </a:r>
            <a:endParaRPr lang="en-AU" sz="2400" dirty="0"/>
          </a:p>
          <a:p>
            <a:pPr marL="457200" indent="-457200">
              <a:buFont typeface="Arial" panose="020B0604020202020204" pitchFamily="34" charset="0"/>
              <a:buChar char="•"/>
            </a:pPr>
            <a:r>
              <a:rPr lang="en-AU" sz="2200" dirty="0"/>
              <a:t>Part owned by Telstra, currently being adopted as internal e-contract standard for Telstra, appears to be dominant system in Australia and one of the market leaders in US.</a:t>
            </a:r>
          </a:p>
          <a:p>
            <a:r>
              <a:rPr lang="en-AU" sz="2800" dirty="0"/>
              <a:t>Adobe Sign </a:t>
            </a:r>
            <a:r>
              <a:rPr lang="en-AU" sz="2400" dirty="0"/>
              <a:t>– </a:t>
            </a:r>
            <a:r>
              <a:rPr lang="en-AU" sz="2400" dirty="0">
                <a:hlinkClick r:id="rId3"/>
              </a:rPr>
              <a:t>http://www.acrobat.adobe.com/au/en/sign</a:t>
            </a:r>
            <a:endParaRPr lang="en-AU" sz="2800" dirty="0"/>
          </a:p>
          <a:p>
            <a:pPr marL="444500" indent="-444500">
              <a:buFont typeface="Arial" panose="020B0604020202020204" pitchFamily="34" charset="0"/>
              <a:buChar char="•"/>
            </a:pPr>
            <a:r>
              <a:rPr lang="en-AU" sz="2200" dirty="0"/>
              <a:t>Major player – incorporated with Adobe and Microsoft documents.</a:t>
            </a:r>
          </a:p>
          <a:p>
            <a:r>
              <a:rPr lang="en-AU" sz="2800" dirty="0"/>
              <a:t>Right signature – </a:t>
            </a:r>
            <a:r>
              <a:rPr lang="en-AU" sz="2400" dirty="0">
                <a:hlinkClick r:id="rId4"/>
              </a:rPr>
              <a:t>https://rightsignature.com/</a:t>
            </a:r>
            <a:endParaRPr lang="en-AU" sz="2400" dirty="0"/>
          </a:p>
          <a:p>
            <a:pPr marL="444500" indent="-444500">
              <a:buFont typeface="Arial" panose="020B0604020202020204" pitchFamily="34" charset="0"/>
              <a:buChar char="•"/>
            </a:pPr>
            <a:r>
              <a:rPr lang="en-AU" sz="2200" dirty="0"/>
              <a:t>Citrix’s offering – reputation for security.</a:t>
            </a:r>
            <a:br>
              <a:rPr lang="en-AU" dirty="0"/>
            </a:br>
            <a:endParaRPr lang="en-AU" dirty="0"/>
          </a:p>
        </p:txBody>
      </p:sp>
      <p:sp>
        <p:nvSpPr>
          <p:cNvPr id="4" name="Footer Placeholder 3"/>
          <p:cNvSpPr>
            <a:spLocks noGrp="1"/>
          </p:cNvSpPr>
          <p:nvPr>
            <p:ph type="ftr" sz="quarter" idx="11"/>
          </p:nvPr>
        </p:nvSpPr>
        <p:spPr/>
        <p:txBody>
          <a:bodyPr/>
          <a:lstStyle/>
          <a:p>
            <a:r>
              <a:rPr lang="en-US" dirty="0"/>
              <a:t>Providing Legal Services in a Digital Era? </a:t>
            </a:r>
            <a:r>
              <a:rPr lang="en-AU" dirty="0"/>
              <a:t>| 20 March 2018 </a:t>
            </a:r>
          </a:p>
        </p:txBody>
      </p:sp>
      <p:sp>
        <p:nvSpPr>
          <p:cNvPr id="5" name="Slide Number Placeholder 4"/>
          <p:cNvSpPr>
            <a:spLocks noGrp="1"/>
          </p:cNvSpPr>
          <p:nvPr>
            <p:ph type="sldNum" sz="quarter" idx="12"/>
          </p:nvPr>
        </p:nvSpPr>
        <p:spPr/>
        <p:txBody>
          <a:bodyPr/>
          <a:lstStyle/>
          <a:p>
            <a:r>
              <a:rPr lang="en-AU" dirty="0"/>
              <a:t>Page </a:t>
            </a:r>
            <a:fld id="{A1A3A419-46F7-4840-8C39-0FB8F6169D0F}" type="slidenum">
              <a:rPr lang="en-AU" smtClean="0"/>
              <a:pPr/>
              <a:t>25</a:t>
            </a:fld>
            <a:endParaRPr lang="en-AU" dirty="0"/>
          </a:p>
        </p:txBody>
      </p:sp>
    </p:spTree>
    <p:extLst>
      <p:ext uri="{BB962C8B-B14F-4D97-AF65-F5344CB8AC3E}">
        <p14:creationId xmlns:p14="http://schemas.microsoft.com/office/powerpoint/2010/main" val="93978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A27F0-7E81-4D0B-B05D-A1532D75F1A3}"/>
              </a:ext>
            </a:extLst>
          </p:cNvPr>
          <p:cNvSpPr>
            <a:spLocks noGrp="1"/>
          </p:cNvSpPr>
          <p:nvPr>
            <p:ph type="title"/>
          </p:nvPr>
        </p:nvSpPr>
        <p:spPr/>
        <p:txBody>
          <a:bodyPr/>
          <a:lstStyle/>
          <a:p>
            <a:r>
              <a:rPr lang="en-AU" dirty="0"/>
              <a:t>Contract Process Tools</a:t>
            </a:r>
            <a:br>
              <a:rPr lang="en-AU" dirty="0"/>
            </a:br>
            <a:endParaRPr lang="en-US" dirty="0"/>
          </a:p>
        </p:txBody>
      </p:sp>
      <p:sp>
        <p:nvSpPr>
          <p:cNvPr id="4" name="Footer Placeholder 3">
            <a:extLst>
              <a:ext uri="{FF2B5EF4-FFF2-40B4-BE49-F238E27FC236}">
                <a16:creationId xmlns:a16="http://schemas.microsoft.com/office/drawing/2014/main" id="{56EA4A11-31E5-4B2B-972B-5420310A14CB}"/>
              </a:ext>
            </a:extLst>
          </p:cNvPr>
          <p:cNvSpPr>
            <a:spLocks noGrp="1"/>
          </p:cNvSpPr>
          <p:nvPr>
            <p:ph type="ftr" sz="quarter" idx="11"/>
          </p:nvPr>
        </p:nvSpPr>
        <p:spPr>
          <a:xfrm>
            <a:off x="2190750" y="6306346"/>
            <a:ext cx="8606815" cy="551654"/>
          </a:xfrm>
        </p:spPr>
        <p:txBody>
          <a:bodyPr/>
          <a:lstStyle/>
          <a:p>
            <a:r>
              <a:rPr lang="en-US" dirty="0"/>
              <a:t>Providing Legal Services in a Digital Era? </a:t>
            </a:r>
            <a:r>
              <a:rPr lang="en-AU" dirty="0"/>
              <a:t>| 20 March 2018 </a:t>
            </a:r>
          </a:p>
        </p:txBody>
      </p:sp>
      <p:sp>
        <p:nvSpPr>
          <p:cNvPr id="5" name="Slide Number Placeholder 4">
            <a:extLst>
              <a:ext uri="{FF2B5EF4-FFF2-40B4-BE49-F238E27FC236}">
                <a16:creationId xmlns:a16="http://schemas.microsoft.com/office/drawing/2014/main" id="{F8FDBEDD-A9F0-4E9B-9ADD-3DD938776C3F}"/>
              </a:ext>
            </a:extLst>
          </p:cNvPr>
          <p:cNvSpPr>
            <a:spLocks noGrp="1"/>
          </p:cNvSpPr>
          <p:nvPr>
            <p:ph type="sldNum" sz="quarter" idx="12"/>
          </p:nvPr>
        </p:nvSpPr>
        <p:spPr/>
        <p:txBody>
          <a:bodyPr/>
          <a:lstStyle/>
          <a:p>
            <a:r>
              <a:rPr lang="en-AU" dirty="0"/>
              <a:t>Page </a:t>
            </a:r>
            <a:fld id="{A1A3A419-46F7-4840-8C39-0FB8F6169D0F}" type="slidenum">
              <a:rPr lang="en-AU" smtClean="0"/>
              <a:pPr/>
              <a:t>26</a:t>
            </a:fld>
            <a:endParaRPr lang="en-AU" dirty="0"/>
          </a:p>
        </p:txBody>
      </p:sp>
      <p:pic>
        <p:nvPicPr>
          <p:cNvPr id="6" name="Content Placeholder 5" descr="e7.png">
            <a:extLst>
              <a:ext uri="{FF2B5EF4-FFF2-40B4-BE49-F238E27FC236}">
                <a16:creationId xmlns:a16="http://schemas.microsoft.com/office/drawing/2014/main" id="{DB06E028-A6D4-44DC-91F0-D602DB6BA72F}"/>
              </a:ext>
            </a:extLst>
          </p:cNvPr>
          <p:cNvPicPr>
            <a:picLocks noGrp="1" noChangeAspect="1"/>
          </p:cNvPicPr>
          <p:nvPr>
            <p:ph idx="1"/>
          </p:nvPr>
        </p:nvPicPr>
        <p:blipFill>
          <a:blip r:embed="rId2" cstate="print"/>
          <a:stretch>
            <a:fillRect/>
          </a:stretch>
        </p:blipFill>
        <p:spPr>
          <a:xfrm>
            <a:off x="962025" y="3042902"/>
            <a:ext cx="3486150" cy="952500"/>
          </a:xfrm>
          <a:prstGeom prst="rect">
            <a:avLst/>
          </a:prstGeom>
        </p:spPr>
      </p:pic>
      <p:pic>
        <p:nvPicPr>
          <p:cNvPr id="7" name="Picture 6">
            <a:extLst>
              <a:ext uri="{FF2B5EF4-FFF2-40B4-BE49-F238E27FC236}">
                <a16:creationId xmlns:a16="http://schemas.microsoft.com/office/drawing/2014/main" id="{1E099464-6598-47B9-9FA7-C1C1A11BA51E}"/>
              </a:ext>
            </a:extLst>
          </p:cNvPr>
          <p:cNvPicPr>
            <a:picLocks noChangeAspect="1"/>
          </p:cNvPicPr>
          <p:nvPr/>
        </p:nvPicPr>
        <p:blipFill>
          <a:blip r:embed="rId3"/>
          <a:stretch>
            <a:fillRect/>
          </a:stretch>
        </p:blipFill>
        <p:spPr>
          <a:xfrm>
            <a:off x="8326038" y="2958137"/>
            <a:ext cx="2484837" cy="666664"/>
          </a:xfrm>
          <a:prstGeom prst="rect">
            <a:avLst/>
          </a:prstGeom>
        </p:spPr>
      </p:pic>
      <p:pic>
        <p:nvPicPr>
          <p:cNvPr id="8" name="Picture 7">
            <a:extLst>
              <a:ext uri="{FF2B5EF4-FFF2-40B4-BE49-F238E27FC236}">
                <a16:creationId xmlns:a16="http://schemas.microsoft.com/office/drawing/2014/main" id="{9FDC3CCE-559F-4152-9322-2E25A50EBD0A}"/>
              </a:ext>
            </a:extLst>
          </p:cNvPr>
          <p:cNvPicPr>
            <a:picLocks noChangeAspect="1"/>
          </p:cNvPicPr>
          <p:nvPr/>
        </p:nvPicPr>
        <p:blipFill>
          <a:blip r:embed="rId4"/>
          <a:stretch>
            <a:fillRect/>
          </a:stretch>
        </p:blipFill>
        <p:spPr>
          <a:xfrm>
            <a:off x="1038225" y="1496572"/>
            <a:ext cx="3333750" cy="600075"/>
          </a:xfrm>
          <a:prstGeom prst="rect">
            <a:avLst/>
          </a:prstGeom>
        </p:spPr>
      </p:pic>
      <p:pic>
        <p:nvPicPr>
          <p:cNvPr id="9" name="Picture 2" descr="Shake Logo">
            <a:hlinkClick r:id="rId5"/>
            <a:extLst>
              <a:ext uri="{FF2B5EF4-FFF2-40B4-BE49-F238E27FC236}">
                <a16:creationId xmlns:a16="http://schemas.microsoft.com/office/drawing/2014/main" id="{5D15510D-4879-4A6F-8C0C-7D4444CDA9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16315" y="1063184"/>
            <a:ext cx="2381250" cy="866775"/>
          </a:xfrm>
          <a:prstGeom prst="rect">
            <a:avLst/>
          </a:prstGeom>
          <a:solidFill>
            <a:schemeClr val="tx1">
              <a:lumMod val="50000"/>
              <a:lumOff val="50000"/>
            </a:schemeClr>
          </a:solidFill>
        </p:spPr>
      </p:pic>
      <p:sp>
        <p:nvSpPr>
          <p:cNvPr id="11" name="TextBox 10">
            <a:extLst>
              <a:ext uri="{FF2B5EF4-FFF2-40B4-BE49-F238E27FC236}">
                <a16:creationId xmlns:a16="http://schemas.microsoft.com/office/drawing/2014/main" id="{272D9EFE-28A4-4427-8A09-025325A2DA0D}"/>
              </a:ext>
            </a:extLst>
          </p:cNvPr>
          <p:cNvSpPr txBox="1"/>
          <p:nvPr/>
        </p:nvSpPr>
        <p:spPr>
          <a:xfrm>
            <a:off x="8515543" y="1995673"/>
            <a:ext cx="2381250" cy="369332"/>
          </a:xfrm>
          <a:prstGeom prst="rect">
            <a:avLst/>
          </a:prstGeom>
          <a:noFill/>
        </p:spPr>
        <p:txBody>
          <a:bodyPr wrap="square" rtlCol="0">
            <a:spAutoFit/>
          </a:bodyPr>
          <a:lstStyle/>
          <a:p>
            <a:r>
              <a:rPr lang="en-AU" dirty="0">
                <a:hlinkClick r:id="rId5"/>
              </a:rPr>
              <a:t>www.shakelaw.com</a:t>
            </a:r>
            <a:endParaRPr lang="en-US" dirty="0"/>
          </a:p>
        </p:txBody>
      </p:sp>
      <p:sp>
        <p:nvSpPr>
          <p:cNvPr id="12" name="TextBox 11">
            <a:extLst>
              <a:ext uri="{FF2B5EF4-FFF2-40B4-BE49-F238E27FC236}">
                <a16:creationId xmlns:a16="http://schemas.microsoft.com/office/drawing/2014/main" id="{F3437B56-1890-412A-B84E-763C00E1BD53}"/>
              </a:ext>
            </a:extLst>
          </p:cNvPr>
          <p:cNvSpPr txBox="1"/>
          <p:nvPr/>
        </p:nvSpPr>
        <p:spPr>
          <a:xfrm>
            <a:off x="8167776" y="3688530"/>
            <a:ext cx="2915512" cy="646331"/>
          </a:xfrm>
          <a:prstGeom prst="rect">
            <a:avLst/>
          </a:prstGeom>
          <a:noFill/>
        </p:spPr>
        <p:txBody>
          <a:bodyPr wrap="square" rtlCol="0">
            <a:spAutoFit/>
          </a:bodyPr>
          <a:lstStyle/>
          <a:p>
            <a:r>
              <a:rPr lang="en-US" dirty="0">
                <a:hlinkClick r:id="rId7"/>
              </a:rPr>
              <a:t>https://www.youtube.com/watch?v=VXMYpdKL2iM</a:t>
            </a:r>
            <a:endParaRPr lang="en-US" dirty="0"/>
          </a:p>
        </p:txBody>
      </p:sp>
      <p:sp>
        <p:nvSpPr>
          <p:cNvPr id="13" name="TextBox 12">
            <a:extLst>
              <a:ext uri="{FF2B5EF4-FFF2-40B4-BE49-F238E27FC236}">
                <a16:creationId xmlns:a16="http://schemas.microsoft.com/office/drawing/2014/main" id="{7BFC90AD-3762-4FC5-A3EA-1A566FF45428}"/>
              </a:ext>
            </a:extLst>
          </p:cNvPr>
          <p:cNvSpPr txBox="1"/>
          <p:nvPr/>
        </p:nvSpPr>
        <p:spPr>
          <a:xfrm>
            <a:off x="8185787" y="5136820"/>
            <a:ext cx="2760784" cy="646331"/>
          </a:xfrm>
          <a:prstGeom prst="rect">
            <a:avLst/>
          </a:prstGeom>
          <a:noFill/>
        </p:spPr>
        <p:txBody>
          <a:bodyPr wrap="square" rtlCol="0">
            <a:spAutoFit/>
          </a:bodyPr>
          <a:lstStyle/>
          <a:p>
            <a:r>
              <a:rPr lang="en-AU" dirty="0"/>
              <a:t>Contract Express by </a:t>
            </a:r>
          </a:p>
          <a:p>
            <a:r>
              <a:rPr lang="en-AU" dirty="0"/>
              <a:t>Thompson Reuters</a:t>
            </a:r>
            <a:endParaRPr lang="en-US" dirty="0"/>
          </a:p>
        </p:txBody>
      </p:sp>
      <p:sp>
        <p:nvSpPr>
          <p:cNvPr id="14" name="Rectangle 13">
            <a:hlinkClick r:id="rId8"/>
            <a:extLst>
              <a:ext uri="{FF2B5EF4-FFF2-40B4-BE49-F238E27FC236}">
                <a16:creationId xmlns:a16="http://schemas.microsoft.com/office/drawing/2014/main" id="{D9434DB4-B115-44A0-BB83-01967E8FAC44}"/>
              </a:ext>
            </a:extLst>
          </p:cNvPr>
          <p:cNvSpPr/>
          <p:nvPr/>
        </p:nvSpPr>
        <p:spPr>
          <a:xfrm>
            <a:off x="1193211" y="4941658"/>
            <a:ext cx="3875586" cy="707886"/>
          </a:xfrm>
          <a:prstGeom prst="rect">
            <a:avLst/>
          </a:prstGeom>
        </p:spPr>
        <p:txBody>
          <a:bodyPr wrap="square">
            <a:spAutoFit/>
          </a:bodyPr>
          <a:lstStyle/>
          <a:p>
            <a:r>
              <a:rPr lang="en-US" sz="4000" dirty="0" err="1"/>
              <a:t>codepact</a:t>
            </a:r>
            <a:endParaRPr lang="en-US" sz="4000" dirty="0"/>
          </a:p>
        </p:txBody>
      </p:sp>
    </p:spTree>
    <p:extLst>
      <p:ext uri="{BB962C8B-B14F-4D97-AF65-F5344CB8AC3E}">
        <p14:creationId xmlns:p14="http://schemas.microsoft.com/office/powerpoint/2010/main" val="1310679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2" grpId="0"/>
      <p:bldP spid="13"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B0D8A-B3FA-4CE7-84DB-27B3E6A395BA}"/>
              </a:ext>
            </a:extLst>
          </p:cNvPr>
          <p:cNvSpPr>
            <a:spLocks noGrp="1"/>
          </p:cNvSpPr>
          <p:nvPr>
            <p:ph type="title"/>
          </p:nvPr>
        </p:nvSpPr>
        <p:spPr/>
        <p:txBody>
          <a:bodyPr/>
          <a:lstStyle/>
          <a:p>
            <a:r>
              <a:rPr lang="en-AU" dirty="0"/>
              <a:t>Contract Express – what is the big end of town doing?</a:t>
            </a:r>
            <a:endParaRPr lang="en-US" dirty="0"/>
          </a:p>
        </p:txBody>
      </p:sp>
      <p:sp>
        <p:nvSpPr>
          <p:cNvPr id="4" name="Footer Placeholder 3">
            <a:extLst>
              <a:ext uri="{FF2B5EF4-FFF2-40B4-BE49-F238E27FC236}">
                <a16:creationId xmlns:a16="http://schemas.microsoft.com/office/drawing/2014/main" id="{F81986B7-97DC-45C5-A742-58D24C6EFC82}"/>
              </a:ext>
            </a:extLst>
          </p:cNvPr>
          <p:cNvSpPr>
            <a:spLocks noGrp="1"/>
          </p:cNvSpPr>
          <p:nvPr>
            <p:ph type="ftr" sz="quarter" idx="11"/>
          </p:nvPr>
        </p:nvSpPr>
        <p:spPr/>
        <p:txBody>
          <a:bodyPr/>
          <a:lstStyle/>
          <a:p>
            <a:r>
              <a:rPr lang="en-US" dirty="0"/>
              <a:t>Providing Legal Services in a Digital Era? </a:t>
            </a:r>
            <a:r>
              <a:rPr lang="en-AU" dirty="0"/>
              <a:t>| 20 March 2018 </a:t>
            </a:r>
          </a:p>
        </p:txBody>
      </p:sp>
      <p:sp>
        <p:nvSpPr>
          <p:cNvPr id="5" name="Slide Number Placeholder 4">
            <a:extLst>
              <a:ext uri="{FF2B5EF4-FFF2-40B4-BE49-F238E27FC236}">
                <a16:creationId xmlns:a16="http://schemas.microsoft.com/office/drawing/2014/main" id="{68F353E9-4287-43F9-B840-95195E67EF8E}"/>
              </a:ext>
            </a:extLst>
          </p:cNvPr>
          <p:cNvSpPr>
            <a:spLocks noGrp="1"/>
          </p:cNvSpPr>
          <p:nvPr>
            <p:ph type="sldNum" sz="quarter" idx="12"/>
          </p:nvPr>
        </p:nvSpPr>
        <p:spPr>
          <a:xfrm>
            <a:off x="10810875" y="6306346"/>
            <a:ext cx="535782" cy="551654"/>
          </a:xfrm>
        </p:spPr>
        <p:txBody>
          <a:bodyPr/>
          <a:lstStyle/>
          <a:p>
            <a:r>
              <a:rPr lang="en-AU" dirty="0"/>
              <a:t>Page </a:t>
            </a:r>
            <a:fld id="{A1A3A419-46F7-4840-8C39-0FB8F6169D0F}" type="slidenum">
              <a:rPr lang="en-AU" smtClean="0"/>
              <a:pPr/>
              <a:t>27</a:t>
            </a:fld>
            <a:endParaRPr lang="en-AU" dirty="0"/>
          </a:p>
        </p:txBody>
      </p:sp>
      <p:pic>
        <p:nvPicPr>
          <p:cNvPr id="2052" name="Picture 4" descr="Global-ContractExpress-customer-logos-1080px">
            <a:extLst>
              <a:ext uri="{FF2B5EF4-FFF2-40B4-BE49-F238E27FC236}">
                <a16:creationId xmlns:a16="http://schemas.microsoft.com/office/drawing/2014/main" id="{6ECA0DB8-9C16-4EF2-9AB0-D33AC5FA07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766" y="1338263"/>
            <a:ext cx="10287000" cy="4552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8616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BC0CD-3AB6-42C4-8529-E45A2B66D942}"/>
              </a:ext>
            </a:extLst>
          </p:cNvPr>
          <p:cNvSpPr>
            <a:spLocks noGrp="1"/>
          </p:cNvSpPr>
          <p:nvPr>
            <p:ph type="title"/>
          </p:nvPr>
        </p:nvSpPr>
        <p:spPr/>
        <p:txBody>
          <a:bodyPr/>
          <a:lstStyle/>
          <a:p>
            <a:r>
              <a:rPr lang="en-AU" dirty="0"/>
              <a:t>Contract Analysis</a:t>
            </a:r>
            <a:br>
              <a:rPr lang="en-AU" dirty="0"/>
            </a:br>
            <a:endParaRPr lang="en-US" dirty="0"/>
          </a:p>
        </p:txBody>
      </p:sp>
      <p:sp>
        <p:nvSpPr>
          <p:cNvPr id="4" name="Footer Placeholder 3">
            <a:extLst>
              <a:ext uri="{FF2B5EF4-FFF2-40B4-BE49-F238E27FC236}">
                <a16:creationId xmlns:a16="http://schemas.microsoft.com/office/drawing/2014/main" id="{8F9A2073-64ED-4BA0-B68C-019E3C793821}"/>
              </a:ext>
            </a:extLst>
          </p:cNvPr>
          <p:cNvSpPr>
            <a:spLocks noGrp="1"/>
          </p:cNvSpPr>
          <p:nvPr>
            <p:ph type="ftr" sz="quarter" idx="11"/>
          </p:nvPr>
        </p:nvSpPr>
        <p:spPr/>
        <p:txBody>
          <a:bodyPr/>
          <a:lstStyle/>
          <a:p>
            <a:r>
              <a:rPr lang="en-US" dirty="0"/>
              <a:t>Providing Legal Services in a Digital Era? </a:t>
            </a:r>
            <a:r>
              <a:rPr lang="en-AU" dirty="0"/>
              <a:t>| 20 March 2018 </a:t>
            </a:r>
          </a:p>
        </p:txBody>
      </p:sp>
      <p:sp>
        <p:nvSpPr>
          <p:cNvPr id="5" name="Slide Number Placeholder 4">
            <a:extLst>
              <a:ext uri="{FF2B5EF4-FFF2-40B4-BE49-F238E27FC236}">
                <a16:creationId xmlns:a16="http://schemas.microsoft.com/office/drawing/2014/main" id="{C976AD2E-1CB8-44E2-9ACA-0AC7ACFCAD93}"/>
              </a:ext>
            </a:extLst>
          </p:cNvPr>
          <p:cNvSpPr>
            <a:spLocks noGrp="1"/>
          </p:cNvSpPr>
          <p:nvPr>
            <p:ph type="sldNum" sz="quarter" idx="12"/>
          </p:nvPr>
        </p:nvSpPr>
        <p:spPr/>
        <p:txBody>
          <a:bodyPr/>
          <a:lstStyle/>
          <a:p>
            <a:r>
              <a:rPr lang="en-AU" dirty="0"/>
              <a:t>Page </a:t>
            </a:r>
            <a:fld id="{A1A3A419-46F7-4840-8C39-0FB8F6169D0F}" type="slidenum">
              <a:rPr lang="en-AU" smtClean="0"/>
              <a:pPr/>
              <a:t>28</a:t>
            </a:fld>
            <a:endParaRPr lang="en-AU" dirty="0"/>
          </a:p>
        </p:txBody>
      </p:sp>
      <p:pic>
        <p:nvPicPr>
          <p:cNvPr id="6" name="Content Placeholder 5">
            <a:extLst>
              <a:ext uri="{FF2B5EF4-FFF2-40B4-BE49-F238E27FC236}">
                <a16:creationId xmlns:a16="http://schemas.microsoft.com/office/drawing/2014/main" id="{77F8468A-717F-45A5-95D2-1D7C1E3F69B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4650" y="1662646"/>
            <a:ext cx="5983063" cy="889203"/>
          </a:xfrm>
          <a:prstGeom prst="rect">
            <a:avLst/>
          </a:prstGeom>
        </p:spPr>
      </p:pic>
      <p:pic>
        <p:nvPicPr>
          <p:cNvPr id="8" name="Picture 7">
            <a:extLst>
              <a:ext uri="{FF2B5EF4-FFF2-40B4-BE49-F238E27FC236}">
                <a16:creationId xmlns:a16="http://schemas.microsoft.com/office/drawing/2014/main" id="{E098D785-5404-4767-A585-776E08236CF3}"/>
              </a:ext>
            </a:extLst>
          </p:cNvPr>
          <p:cNvPicPr>
            <a:picLocks noChangeAspect="1"/>
          </p:cNvPicPr>
          <p:nvPr/>
        </p:nvPicPr>
        <p:blipFill>
          <a:blip r:embed="rId3"/>
          <a:stretch>
            <a:fillRect/>
          </a:stretch>
        </p:blipFill>
        <p:spPr>
          <a:xfrm>
            <a:off x="744650" y="3538458"/>
            <a:ext cx="7891300" cy="841739"/>
          </a:xfrm>
          <a:prstGeom prst="rect">
            <a:avLst/>
          </a:prstGeom>
        </p:spPr>
      </p:pic>
      <p:sp>
        <p:nvSpPr>
          <p:cNvPr id="9" name="TextBox 8">
            <a:extLst>
              <a:ext uri="{FF2B5EF4-FFF2-40B4-BE49-F238E27FC236}">
                <a16:creationId xmlns:a16="http://schemas.microsoft.com/office/drawing/2014/main" id="{4A13164F-F127-4E67-ABB2-20727F280095}"/>
              </a:ext>
            </a:extLst>
          </p:cNvPr>
          <p:cNvSpPr txBox="1"/>
          <p:nvPr/>
        </p:nvSpPr>
        <p:spPr>
          <a:xfrm>
            <a:off x="1352811" y="4567378"/>
            <a:ext cx="6380400" cy="461665"/>
          </a:xfrm>
          <a:prstGeom prst="rect">
            <a:avLst/>
          </a:prstGeom>
          <a:noFill/>
        </p:spPr>
        <p:txBody>
          <a:bodyPr wrap="square" rtlCol="0">
            <a:spAutoFit/>
          </a:bodyPr>
          <a:lstStyle/>
          <a:p>
            <a:r>
              <a:rPr lang="en-US" sz="2400" dirty="0">
                <a:hlinkClick r:id="rId4"/>
              </a:rPr>
              <a:t>http://www.legalrobot.com/</a:t>
            </a:r>
            <a:endParaRPr lang="en-US" sz="2400" dirty="0"/>
          </a:p>
        </p:txBody>
      </p:sp>
      <p:sp>
        <p:nvSpPr>
          <p:cNvPr id="10" name="TextBox 9">
            <a:extLst>
              <a:ext uri="{FF2B5EF4-FFF2-40B4-BE49-F238E27FC236}">
                <a16:creationId xmlns:a16="http://schemas.microsoft.com/office/drawing/2014/main" id="{C1A8A628-D480-44C9-8444-2D3C2DE68752}"/>
              </a:ext>
            </a:extLst>
          </p:cNvPr>
          <p:cNvSpPr txBox="1"/>
          <p:nvPr/>
        </p:nvSpPr>
        <p:spPr>
          <a:xfrm>
            <a:off x="1228112" y="2854473"/>
            <a:ext cx="5016137" cy="461665"/>
          </a:xfrm>
          <a:prstGeom prst="rect">
            <a:avLst/>
          </a:prstGeom>
          <a:noFill/>
        </p:spPr>
        <p:txBody>
          <a:bodyPr wrap="square" rtlCol="0">
            <a:spAutoFit/>
          </a:bodyPr>
          <a:lstStyle/>
          <a:p>
            <a:r>
              <a:rPr lang="en-US" sz="2400" dirty="0">
                <a:hlinkClick r:id="rId5"/>
              </a:rPr>
              <a:t>http://www.contractprobe.com/</a:t>
            </a:r>
            <a:endParaRPr lang="en-US" sz="2400" dirty="0"/>
          </a:p>
        </p:txBody>
      </p:sp>
    </p:spTree>
    <p:extLst>
      <p:ext uri="{BB962C8B-B14F-4D97-AF65-F5344CB8AC3E}">
        <p14:creationId xmlns:p14="http://schemas.microsoft.com/office/powerpoint/2010/main" val="3094874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Websites – more reading</a:t>
            </a:r>
            <a:br>
              <a:rPr lang="en-AU" dirty="0"/>
            </a:br>
            <a:endParaRPr lang="en-AU"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AU" sz="2400" dirty="0">
                <a:hlinkClick r:id="rId2"/>
              </a:rPr>
              <a:t>www.liv.asn.au/Professional-Practice/Areas-of-Law/Technology-and-the-Law</a:t>
            </a:r>
            <a:endParaRPr lang="en-AU" sz="2400" dirty="0"/>
          </a:p>
          <a:p>
            <a:pPr marL="457200" indent="-457200">
              <a:buFont typeface="Arial" panose="020B0604020202020204" pitchFamily="34" charset="0"/>
              <a:buChar char="•"/>
            </a:pPr>
            <a:r>
              <a:rPr lang="en-AU" sz="2400" dirty="0">
                <a:hlinkClick r:id="rId3"/>
              </a:rPr>
              <a:t>https://www.lawsociety.com.au/ForSolictors/Education/ThoughtLeadership/flip/VideoLibrary/1116862</a:t>
            </a:r>
            <a:endParaRPr lang="en-AU" sz="2400" dirty="0"/>
          </a:p>
          <a:p>
            <a:pPr marL="457200" indent="-457200">
              <a:buFont typeface="Arial" panose="020B0604020202020204" pitchFamily="34" charset="0"/>
              <a:buChar char="•"/>
            </a:pPr>
            <a:r>
              <a:rPr lang="en-AU" sz="2400" dirty="0">
                <a:hlinkClick r:id="rId4"/>
              </a:rPr>
              <a:t>https://www.icaew.com/en/technical/information-technology/business-systems-and-software-selection</a:t>
            </a:r>
            <a:endParaRPr lang="en-AU" sz="2400" dirty="0"/>
          </a:p>
          <a:p>
            <a:pPr marL="457200" indent="-457200">
              <a:buFont typeface="Arial" panose="020B0604020202020204" pitchFamily="34" charset="0"/>
              <a:buChar char="•"/>
            </a:pPr>
            <a:r>
              <a:rPr lang="en-AU" sz="2400" dirty="0">
                <a:hlinkClick r:id="rId5"/>
              </a:rPr>
              <a:t>www.ethereum.org</a:t>
            </a:r>
            <a:endParaRPr lang="en-AU" sz="2400" dirty="0"/>
          </a:p>
          <a:p>
            <a:pPr marL="457200" indent="-457200">
              <a:buFont typeface="Arial" panose="020B0604020202020204" pitchFamily="34" charset="0"/>
              <a:buChar char="•"/>
            </a:pPr>
            <a:r>
              <a:rPr lang="en-AU" sz="2400" dirty="0">
                <a:hlinkClick r:id="rId6"/>
              </a:rPr>
              <a:t>http://www.legalitprofessionals.com/</a:t>
            </a:r>
            <a:endParaRPr lang="en-AU" sz="2400" dirty="0"/>
          </a:p>
          <a:p>
            <a:pPr marL="457200" indent="-457200">
              <a:buFont typeface="Arial" panose="020B0604020202020204" pitchFamily="34" charset="0"/>
              <a:buChar char="•"/>
            </a:pPr>
            <a:r>
              <a:rPr lang="en-AU" sz="2400" dirty="0">
                <a:hlinkClick r:id="rId7"/>
              </a:rPr>
              <a:t>http://www.peterpmoran.com/</a:t>
            </a:r>
            <a:endParaRPr lang="en-AU" sz="2400" dirty="0"/>
          </a:p>
          <a:p>
            <a:pPr marL="457200" indent="-457200">
              <a:buFont typeface="Arial" panose="020B0604020202020204" pitchFamily="34" charset="0"/>
              <a:buChar char="•"/>
            </a:pPr>
            <a:endParaRPr lang="en-AU" sz="2400" dirty="0"/>
          </a:p>
          <a:p>
            <a:pPr marL="457200" indent="-457200">
              <a:buFont typeface="Arial" panose="020B0604020202020204" pitchFamily="34" charset="0"/>
              <a:buChar char="•"/>
            </a:pPr>
            <a:endParaRPr lang="en-AU" sz="2400" dirty="0"/>
          </a:p>
          <a:p>
            <a:pPr marL="457200" indent="-457200">
              <a:buFont typeface="Arial" panose="020B0604020202020204" pitchFamily="34" charset="0"/>
              <a:buChar char="•"/>
            </a:pPr>
            <a:endParaRPr lang="en-AU" sz="2400" dirty="0"/>
          </a:p>
          <a:p>
            <a:endParaRPr lang="en-AU" sz="2400" dirty="0"/>
          </a:p>
        </p:txBody>
      </p:sp>
      <p:sp>
        <p:nvSpPr>
          <p:cNvPr id="4" name="Footer Placeholder 3"/>
          <p:cNvSpPr>
            <a:spLocks noGrp="1"/>
          </p:cNvSpPr>
          <p:nvPr>
            <p:ph type="ftr" sz="quarter" idx="11"/>
          </p:nvPr>
        </p:nvSpPr>
        <p:spPr/>
        <p:txBody>
          <a:bodyPr/>
          <a:lstStyle/>
          <a:p>
            <a:r>
              <a:rPr lang="en-US" dirty="0"/>
              <a:t>Providing Legal Services in a Digital Era? </a:t>
            </a:r>
            <a:r>
              <a:rPr lang="en-AU" dirty="0"/>
              <a:t>| 20 March 2018 </a:t>
            </a:r>
          </a:p>
        </p:txBody>
      </p:sp>
      <p:sp>
        <p:nvSpPr>
          <p:cNvPr id="5" name="Slide Number Placeholder 4"/>
          <p:cNvSpPr>
            <a:spLocks noGrp="1"/>
          </p:cNvSpPr>
          <p:nvPr>
            <p:ph type="sldNum" sz="quarter" idx="12"/>
          </p:nvPr>
        </p:nvSpPr>
        <p:spPr/>
        <p:txBody>
          <a:bodyPr/>
          <a:lstStyle/>
          <a:p>
            <a:r>
              <a:rPr lang="en-AU" dirty="0"/>
              <a:t>Page </a:t>
            </a:r>
            <a:fld id="{A1A3A419-46F7-4840-8C39-0FB8F6169D0F}" type="slidenum">
              <a:rPr lang="en-AU" smtClean="0"/>
              <a:pPr/>
              <a:t>29</a:t>
            </a:fld>
            <a:endParaRPr lang="en-AU" dirty="0"/>
          </a:p>
        </p:txBody>
      </p:sp>
    </p:spTree>
    <p:extLst>
      <p:ext uri="{BB962C8B-B14F-4D97-AF65-F5344CB8AC3E}">
        <p14:creationId xmlns:p14="http://schemas.microsoft.com/office/powerpoint/2010/main" val="7792768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40AE60-2B84-E44D-B424-747B3BF3D8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00" y="-88900"/>
            <a:ext cx="12395200" cy="6972300"/>
          </a:xfrm>
          <a:prstGeom prst="rect">
            <a:avLst/>
          </a:prstGeom>
        </p:spPr>
      </p:pic>
      <p:sp>
        <p:nvSpPr>
          <p:cNvPr id="6" name="Title 5">
            <a:extLst>
              <a:ext uri="{FF2B5EF4-FFF2-40B4-BE49-F238E27FC236}">
                <a16:creationId xmlns:a16="http://schemas.microsoft.com/office/drawing/2014/main" id="{59AD2415-F2D8-4656-B755-321BDA09753E}"/>
              </a:ext>
            </a:extLst>
          </p:cNvPr>
          <p:cNvSpPr>
            <a:spLocks noGrp="1"/>
          </p:cNvSpPr>
          <p:nvPr>
            <p:ph type="ctrTitle"/>
          </p:nvPr>
        </p:nvSpPr>
        <p:spPr>
          <a:xfrm>
            <a:off x="885825" y="234283"/>
            <a:ext cx="8163182" cy="3566685"/>
          </a:xfrm>
        </p:spPr>
        <p:txBody>
          <a:bodyPr/>
          <a:lstStyle/>
          <a:p>
            <a:pPr>
              <a:lnSpc>
                <a:spcPct val="100000"/>
              </a:lnSpc>
            </a:pPr>
            <a:br>
              <a:rPr lang="en-US" sz="4800" dirty="0"/>
            </a:br>
            <a:r>
              <a:rPr lang="en-US" sz="4800" dirty="0"/>
              <a:t>Questions?</a:t>
            </a:r>
            <a:br>
              <a:rPr lang="en-US" dirty="0"/>
            </a:br>
            <a:endParaRPr lang="en-US" dirty="0"/>
          </a:p>
        </p:txBody>
      </p:sp>
      <p:sp>
        <p:nvSpPr>
          <p:cNvPr id="7" name="Subtitle 6">
            <a:extLst>
              <a:ext uri="{FF2B5EF4-FFF2-40B4-BE49-F238E27FC236}">
                <a16:creationId xmlns:a16="http://schemas.microsoft.com/office/drawing/2014/main" id="{60252344-959B-4E2E-812F-4E3D9D7EC1AC}"/>
              </a:ext>
            </a:extLst>
          </p:cNvPr>
          <p:cNvSpPr>
            <a:spLocks noGrp="1"/>
          </p:cNvSpPr>
          <p:nvPr>
            <p:ph type="subTitle" idx="1"/>
          </p:nvPr>
        </p:nvSpPr>
        <p:spPr>
          <a:xfrm>
            <a:off x="885825" y="4035250"/>
            <a:ext cx="8610600" cy="2263951"/>
          </a:xfrm>
        </p:spPr>
        <p:txBody>
          <a:bodyPr/>
          <a:lstStyle/>
          <a:p>
            <a:pPr>
              <a:spcAft>
                <a:spcPts val="0"/>
              </a:spcAft>
            </a:pPr>
            <a:r>
              <a:rPr lang="en-US" dirty="0"/>
              <a:t>Peter Moran</a:t>
            </a:r>
          </a:p>
          <a:p>
            <a:pPr>
              <a:spcAft>
                <a:spcPts val="0"/>
              </a:spcAft>
            </a:pPr>
            <a:r>
              <a:rPr lang="en-US" dirty="0"/>
              <a:t>Principal</a:t>
            </a:r>
          </a:p>
          <a:p>
            <a:pPr>
              <a:spcAft>
                <a:spcPts val="0"/>
              </a:spcAft>
            </a:pPr>
            <a:r>
              <a:rPr lang="en-US" dirty="0"/>
              <a:t>Peer Legal</a:t>
            </a:r>
          </a:p>
        </p:txBody>
      </p:sp>
    </p:spTree>
    <p:extLst>
      <p:ext uri="{BB962C8B-B14F-4D97-AF65-F5344CB8AC3E}">
        <p14:creationId xmlns:p14="http://schemas.microsoft.com/office/powerpoint/2010/main" val="675983842"/>
      </p:ext>
    </p:extLst>
  </p:cSld>
  <p:clrMapOvr>
    <a:masterClrMapping/>
  </p:clrMapOvr>
</p:sld>
</file>

<file path=ppt/theme/theme1.xml><?xml version="1.0" encoding="utf-8"?>
<a:theme xmlns:a="http://schemas.openxmlformats.org/drawingml/2006/main" name="Office Theme">
  <a:themeElements>
    <a:clrScheme name="NortonGledHill">
      <a:dk1>
        <a:sysClr val="windowText" lastClr="000000"/>
      </a:dk1>
      <a:lt1>
        <a:sysClr val="window" lastClr="FFFFFF"/>
      </a:lt1>
      <a:dk2>
        <a:srgbClr val="44546A"/>
      </a:dk2>
      <a:lt2>
        <a:srgbClr val="77797B"/>
      </a:lt2>
      <a:accent1>
        <a:srgbClr val="5B9BD5"/>
      </a:accent1>
      <a:accent2>
        <a:srgbClr val="ED7D31"/>
      </a:accent2>
      <a:accent3>
        <a:srgbClr val="A5A5A5"/>
      </a:accent3>
      <a:accent4>
        <a:srgbClr val="FFC000"/>
      </a:accent4>
      <a:accent5>
        <a:srgbClr val="4472C4"/>
      </a:accent5>
      <a:accent6>
        <a:srgbClr val="2DAFA5"/>
      </a:accent6>
      <a:hlink>
        <a:srgbClr val="939598"/>
      </a:hlink>
      <a:folHlink>
        <a:srgbClr val="44556A"/>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125087D1DD135439B8093053EC2A3F6" ma:contentTypeVersion="8" ma:contentTypeDescription="Create a new document." ma:contentTypeScope="" ma:versionID="e667f3bc900b4a1256bf13a4756c5bc3">
  <xsd:schema xmlns:xsd="http://www.w3.org/2001/XMLSchema" xmlns:xs="http://www.w3.org/2001/XMLSchema" xmlns:p="http://schemas.microsoft.com/office/2006/metadata/properties" xmlns:ns2="4dc6ab75-f5b7-4541-b2b1-7b7dbb39a98d" xmlns:ns3="e0e7967b-6369-49c2-a0fb-50a36926aa30" targetNamespace="http://schemas.microsoft.com/office/2006/metadata/properties" ma:root="true" ma:fieldsID="f34699cb9369654545443fdf684b7a3b" ns2:_="" ns3:_="">
    <xsd:import namespace="4dc6ab75-f5b7-4541-b2b1-7b7dbb39a98d"/>
    <xsd:import namespace="e0e7967b-6369-49c2-a0fb-50a36926aa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c6ab75-f5b7-4541-b2b1-7b7dbb39a98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0e7967b-6369-49c2-a0fb-50a36926aa30"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description="" ma:internalName="MediaServiceAutoTags" ma:readOnly="true">
      <xsd:simpleType>
        <xsd:restriction base="dms:Text"/>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71B39D8-9B6C-4AB9-9036-C02A6CD877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c6ab75-f5b7-4541-b2b1-7b7dbb39a98d"/>
    <ds:schemaRef ds:uri="e0e7967b-6369-49c2-a0fb-50a36926aa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CB56583-84B7-4EC2-9EBB-F428BF7C9668}">
  <ds:schemaRefs>
    <ds:schemaRef ds:uri="http://purl.org/dc/elements/1.1/"/>
    <ds:schemaRef ds:uri="http://schemas.microsoft.com/office/2006/metadata/properties"/>
    <ds:schemaRef ds:uri="e0e7967b-6369-49c2-a0fb-50a36926aa30"/>
    <ds:schemaRef ds:uri="http://schemas.microsoft.com/office/2006/documentManagement/types"/>
    <ds:schemaRef ds:uri="4dc6ab75-f5b7-4541-b2b1-7b7dbb39a98d"/>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3AF6C72D-5C8D-4E12-ABC2-D641E14519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1605</TotalTime>
  <Words>3016</Words>
  <Application>Microsoft Office PowerPoint</Application>
  <PresentationFormat>Widescreen</PresentationFormat>
  <Paragraphs>253</Paragraphs>
  <Slides>30</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Courier New</vt:lpstr>
      <vt:lpstr>Office Theme</vt:lpstr>
      <vt:lpstr>PowerPoint Presentation</vt:lpstr>
      <vt:lpstr>Providing Legal Services in a Digital Era?  Technology for Effective Drafting and Execution Processes</vt:lpstr>
      <vt:lpstr>Overview </vt:lpstr>
      <vt:lpstr>A digital legal practice  - my journey</vt:lpstr>
      <vt:lpstr>A digital legal practice  - my journey</vt:lpstr>
      <vt:lpstr>Legal issues regarding electronic contracting Paperless contracts</vt:lpstr>
      <vt:lpstr>Legal issues regarding electronic contracting Electronic signing</vt:lpstr>
      <vt:lpstr>Legal issues regarding electronic contracting Electronic signing</vt:lpstr>
      <vt:lpstr>Legal issues regarding electronic contracting Electronic signing</vt:lpstr>
      <vt:lpstr>Legal issues regarding electronic contracting clickwrap and browserwrap and sign-in wrap</vt:lpstr>
      <vt:lpstr>Legal issues regarding electronic contracting clickwrap and browserwrap and sign-in wrap</vt:lpstr>
      <vt:lpstr>Legal issues regarding electronic contracting clickwrap and browserwrap and sign-in wrap</vt:lpstr>
      <vt:lpstr>Legal issues regarding electronic contracting Deeds</vt:lpstr>
      <vt:lpstr>Legal issues regarding electronic contract Williams Group Pty Ltd v Crocker [2016] NSWSCA 265</vt:lpstr>
      <vt:lpstr>Legal issues regarding electronic contracting Texting and other informal “writing”</vt:lpstr>
      <vt:lpstr>Legal issues regarding electronic contracting Texting and other informal “writing”</vt:lpstr>
      <vt:lpstr>Security  </vt:lpstr>
      <vt:lpstr>Legal issues regarding electronic contracting Privacy Obligations</vt:lpstr>
      <vt:lpstr>Legal issues regarding electronic contracting Privacy Obligations</vt:lpstr>
      <vt:lpstr>Legal issues regarding electronic contracting Notifiable Data Breach Scheme</vt:lpstr>
      <vt:lpstr>Legal issues regarding electronic contracting Notifiable Data Breach Scheme</vt:lpstr>
      <vt:lpstr>Smart Contracts </vt:lpstr>
      <vt:lpstr>Contract automation Issues </vt:lpstr>
      <vt:lpstr>Electronic contract signing offerings </vt:lpstr>
      <vt:lpstr>Electronic contract service offerings </vt:lpstr>
      <vt:lpstr>Contract Process Tools </vt:lpstr>
      <vt:lpstr>Contract Express – what is the big end of town doing?</vt:lpstr>
      <vt:lpstr>Contract Analysis </vt:lpstr>
      <vt:lpstr>Websites – more reading </vt:lpstr>
      <vt:lpstr> Questions? </vt:lpstr>
    </vt:vector>
  </TitlesOfParts>
  <Company>Norton GledHill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Author</dc:creator>
  <cp:lastModifiedBy>Peter Moran</cp:lastModifiedBy>
  <cp:revision>144</cp:revision>
  <cp:lastPrinted>2016-08-25T01:06:56Z</cp:lastPrinted>
  <dcterms:created xsi:type="dcterms:W3CDTF">2015-04-29T02:46:46Z</dcterms:created>
  <dcterms:modified xsi:type="dcterms:W3CDTF">2018-04-04T00:12:22Z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pt">
    <vt:lpwstr>2013</vt:lpwstr>
  </property>
  <property fmtid="{D5CDD505-2E9C-101B-9397-08002B2CF9AE}" pid="3" name="pm">
    <vt:lpwstr>04</vt:lpwstr>
  </property>
  <property fmtid="{D5CDD505-2E9C-101B-9397-08002B2CF9AE}" pid="4" name="ContentTypeId">
    <vt:lpwstr>0x0101003125087D1DD135439B8093053EC2A3F6</vt:lpwstr>
  </property>
</Properties>
</file>