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handoutMasterIdLst>
    <p:handoutMasterId r:id="rId36"/>
  </p:handoutMasterIdLst>
  <p:sldIdLst>
    <p:sldId id="256" r:id="rId2"/>
    <p:sldId id="280" r:id="rId3"/>
    <p:sldId id="281" r:id="rId4"/>
    <p:sldId id="257" r:id="rId5"/>
    <p:sldId id="259" r:id="rId6"/>
    <p:sldId id="264" r:id="rId7"/>
    <p:sldId id="295" r:id="rId8"/>
    <p:sldId id="297" r:id="rId9"/>
    <p:sldId id="282" r:id="rId10"/>
    <p:sldId id="265" r:id="rId11"/>
    <p:sldId id="269" r:id="rId12"/>
    <p:sldId id="301" r:id="rId13"/>
    <p:sldId id="276" r:id="rId14"/>
    <p:sldId id="273" r:id="rId15"/>
    <p:sldId id="268" r:id="rId16"/>
    <p:sldId id="274" r:id="rId17"/>
    <p:sldId id="277" r:id="rId18"/>
    <p:sldId id="267" r:id="rId19"/>
    <p:sldId id="283" r:id="rId20"/>
    <p:sldId id="284" r:id="rId21"/>
    <p:sldId id="285" r:id="rId22"/>
    <p:sldId id="296" r:id="rId23"/>
    <p:sldId id="286" r:id="rId24"/>
    <p:sldId id="287" r:id="rId25"/>
    <p:sldId id="288" r:id="rId26"/>
    <p:sldId id="289" r:id="rId27"/>
    <p:sldId id="298" r:id="rId28"/>
    <p:sldId id="299" r:id="rId29"/>
    <p:sldId id="290" r:id="rId30"/>
    <p:sldId id="291" r:id="rId31"/>
    <p:sldId id="292" r:id="rId32"/>
    <p:sldId id="293" r:id="rId33"/>
    <p:sldId id="294" r:id="rId34"/>
    <p:sldId id="300" r:id="rId35"/>
  </p:sldIdLst>
  <p:sldSz cx="9144000" cy="6858000" type="screen4x3"/>
  <p:notesSz cx="6669088" cy="9928225"/>
  <p:defaultTextStyle>
    <a:defPPr>
      <a:defRPr lang="en-A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50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A128E0C1-34D9-44A6-841E-66D8654E2168}" type="datetimeFigureOut">
              <a:rPr lang="en-AU" smtClean="0"/>
              <a:pPr/>
              <a:t>24/03/2015</a:t>
            </a:fld>
            <a:endParaRPr lang="en-AU"/>
          </a:p>
        </p:txBody>
      </p:sp>
      <p:sp>
        <p:nvSpPr>
          <p:cNvPr id="4" name="Footer Placeholder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9873BF04-A096-4AF9-9334-0CC45D309F45}" type="slidenum">
              <a:rPr lang="en-AU" smtClean="0"/>
              <a:pPr/>
              <a:t>‹#›</a:t>
            </a:fld>
            <a:endParaRPr lang="en-AU"/>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a:xfrm>
            <a:off x="2133600" y="1371600"/>
            <a:ext cx="6477000" cy="1752600"/>
          </a:xfrm>
        </p:spPr>
        <p:txBody>
          <a:bodyPr/>
          <a:lstStyle>
            <a:lvl1pPr>
              <a:defRPr sz="5400"/>
            </a:lvl1pPr>
          </a:lstStyle>
          <a:p>
            <a:r>
              <a:rPr lang="en-AU"/>
              <a:t>Click to edit Master title style</a:t>
            </a:r>
          </a:p>
        </p:txBody>
      </p:sp>
      <p:sp>
        <p:nvSpPr>
          <p:cNvPr id="65539"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a:lvl1pPr>
          </a:lstStyle>
          <a:p>
            <a:r>
              <a:rPr lang="en-AU"/>
              <a:t>Click to edit Master subtitle style</a:t>
            </a:r>
          </a:p>
        </p:txBody>
      </p:sp>
      <p:sp>
        <p:nvSpPr>
          <p:cNvPr id="65540" name="Rectangle 4"/>
          <p:cNvSpPr>
            <a:spLocks noGrp="1" noChangeArrowheads="1"/>
          </p:cNvSpPr>
          <p:nvPr>
            <p:ph type="dt" sz="half" idx="2"/>
          </p:nvPr>
        </p:nvSpPr>
        <p:spPr>
          <a:xfrm>
            <a:off x="7086600" y="6248400"/>
            <a:ext cx="1524000" cy="457200"/>
          </a:xfrm>
        </p:spPr>
        <p:txBody>
          <a:bodyPr/>
          <a:lstStyle>
            <a:lvl1pPr>
              <a:defRPr/>
            </a:lvl1pPr>
          </a:lstStyle>
          <a:p>
            <a:endParaRPr lang="en-AU"/>
          </a:p>
        </p:txBody>
      </p:sp>
      <p:sp>
        <p:nvSpPr>
          <p:cNvPr id="65541" name="Rectangle 5"/>
          <p:cNvSpPr>
            <a:spLocks noGrp="1" noChangeArrowheads="1"/>
          </p:cNvSpPr>
          <p:nvPr>
            <p:ph type="ftr" sz="quarter" idx="3"/>
          </p:nvPr>
        </p:nvSpPr>
        <p:spPr>
          <a:xfrm>
            <a:off x="3810000" y="6248400"/>
            <a:ext cx="2895600" cy="457200"/>
          </a:xfrm>
        </p:spPr>
        <p:txBody>
          <a:bodyPr/>
          <a:lstStyle>
            <a:lvl1pPr>
              <a:defRPr/>
            </a:lvl1pPr>
          </a:lstStyle>
          <a:p>
            <a:endParaRPr lang="en-AU"/>
          </a:p>
        </p:txBody>
      </p:sp>
      <p:sp>
        <p:nvSpPr>
          <p:cNvPr id="65542" name="Rectangle 6"/>
          <p:cNvSpPr>
            <a:spLocks noGrp="1" noChangeArrowheads="1"/>
          </p:cNvSpPr>
          <p:nvPr>
            <p:ph type="sldNum" sz="quarter" idx="4"/>
          </p:nvPr>
        </p:nvSpPr>
        <p:spPr>
          <a:xfrm>
            <a:off x="2209800" y="6248400"/>
            <a:ext cx="1219200" cy="457200"/>
          </a:xfrm>
        </p:spPr>
        <p:txBody>
          <a:bodyPr/>
          <a:lstStyle>
            <a:lvl1pPr>
              <a:defRPr/>
            </a:lvl1pPr>
          </a:lstStyle>
          <a:p>
            <a:fld id="{60BEF99A-18BF-4D37-85BB-B63CCB288F30}" type="slidenum">
              <a:rPr lang="en-AU"/>
              <a:pPr/>
              <a:t>‹#›</a:t>
            </a:fld>
            <a:endParaRPr lang="en-AU"/>
          </a:p>
        </p:txBody>
      </p:sp>
      <p:sp>
        <p:nvSpPr>
          <p:cNvPr id="65543"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endParaRPr lang="en-AU"/>
          </a:p>
        </p:txBody>
      </p:sp>
      <p:sp>
        <p:nvSpPr>
          <p:cNvPr id="65544"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endParaRPr lang="en-US" sz="2400">
              <a:latin typeface="Times New Roman" pitchFamily="18" charset="0"/>
            </a:endParaRPr>
          </a:p>
        </p:txBody>
      </p:sp>
      <p:sp>
        <p:nvSpPr>
          <p:cNvPr id="65545"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endParaRPr lang="en-US" sz="2400">
              <a:latin typeface="Times New Roman" pitchFamily="18" charset="0"/>
            </a:endParaRPr>
          </a:p>
        </p:txBody>
      </p:sp>
      <p:sp>
        <p:nvSpPr>
          <p:cNvPr id="65546"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endParaRPr lang="en-US" sz="2400">
              <a:latin typeface="Times New Roman"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7F140D7E-7392-4FC6-BC19-EC9A0ADB78B8}" type="slidenum">
              <a:rPr lang="en-AU"/>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A067796B-FA51-4F03-81F0-9AC764248DE5}" type="slidenum">
              <a:rPr lang="en-AU"/>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1524000" y="19050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105400" y="19050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39FC929F-AC60-45B6-BD44-8EB21B8EDF3C}" type="slidenum">
              <a:rPr lang="en-AU"/>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AU"/>
          </a:p>
        </p:txBody>
      </p:sp>
      <p:sp>
        <p:nvSpPr>
          <p:cNvPr id="8" name="Footer Placeholder 7"/>
          <p:cNvSpPr>
            <a:spLocks noGrp="1"/>
          </p:cNvSpPr>
          <p:nvPr>
            <p:ph type="ftr" sz="quarter" idx="11"/>
          </p:nvPr>
        </p:nvSpPr>
        <p:spPr/>
        <p:txBody>
          <a:bodyPr/>
          <a:lstStyle>
            <a:lvl1pPr>
              <a:defRPr/>
            </a:lvl1pPr>
          </a:lstStyle>
          <a:p>
            <a:endParaRPr lang="en-AU"/>
          </a:p>
        </p:txBody>
      </p:sp>
      <p:sp>
        <p:nvSpPr>
          <p:cNvPr id="9" name="Slide Number Placeholder 8"/>
          <p:cNvSpPr>
            <a:spLocks noGrp="1"/>
          </p:cNvSpPr>
          <p:nvPr>
            <p:ph type="sldNum" sz="quarter" idx="12"/>
          </p:nvPr>
        </p:nvSpPr>
        <p:spPr/>
        <p:txBody>
          <a:bodyPr/>
          <a:lstStyle>
            <a:lvl1pPr>
              <a:defRPr/>
            </a:lvl1pPr>
          </a:lstStyle>
          <a:p>
            <a:fld id="{6E060A56-DA69-4500-8230-8E8AD37D2DC4}" type="slidenum">
              <a:rPr lang="en-AU"/>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AU"/>
          </a:p>
        </p:txBody>
      </p:sp>
      <p:sp>
        <p:nvSpPr>
          <p:cNvPr id="4" name="Footer Placeholder 3"/>
          <p:cNvSpPr>
            <a:spLocks noGrp="1"/>
          </p:cNvSpPr>
          <p:nvPr>
            <p:ph type="ftr" sz="quarter" idx="11"/>
          </p:nvPr>
        </p:nvSpPr>
        <p:spPr/>
        <p:txBody>
          <a:bodyPr/>
          <a:lstStyle>
            <a:lvl1pPr>
              <a:defRPr/>
            </a:lvl1pPr>
          </a:lstStyle>
          <a:p>
            <a:endParaRPr lang="en-AU"/>
          </a:p>
        </p:txBody>
      </p:sp>
      <p:sp>
        <p:nvSpPr>
          <p:cNvPr id="5" name="Slide Number Placeholder 4"/>
          <p:cNvSpPr>
            <a:spLocks noGrp="1"/>
          </p:cNvSpPr>
          <p:nvPr>
            <p:ph type="sldNum" sz="quarter" idx="12"/>
          </p:nvPr>
        </p:nvSpPr>
        <p:spPr/>
        <p:txBody>
          <a:bodyPr/>
          <a:lstStyle>
            <a:lvl1pPr>
              <a:defRPr/>
            </a:lvl1pPr>
          </a:lstStyle>
          <a:p>
            <a:fld id="{D4C26BDB-218E-4E49-AEBE-4F04C63D3322}" type="slidenum">
              <a:rPr lang="en-AU"/>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AU"/>
          </a:p>
        </p:txBody>
      </p:sp>
      <p:sp>
        <p:nvSpPr>
          <p:cNvPr id="3" name="Footer Placeholder 2"/>
          <p:cNvSpPr>
            <a:spLocks noGrp="1"/>
          </p:cNvSpPr>
          <p:nvPr>
            <p:ph type="ftr" sz="quarter" idx="11"/>
          </p:nvPr>
        </p:nvSpPr>
        <p:spPr/>
        <p:txBody>
          <a:bodyPr/>
          <a:lstStyle>
            <a:lvl1pPr>
              <a:defRPr/>
            </a:lvl1pPr>
          </a:lstStyle>
          <a:p>
            <a:endParaRPr lang="en-AU"/>
          </a:p>
        </p:txBody>
      </p:sp>
      <p:sp>
        <p:nvSpPr>
          <p:cNvPr id="4" name="Slide Number Placeholder 3"/>
          <p:cNvSpPr>
            <a:spLocks noGrp="1"/>
          </p:cNvSpPr>
          <p:nvPr>
            <p:ph type="sldNum" sz="quarter" idx="12"/>
          </p:nvPr>
        </p:nvSpPr>
        <p:spPr/>
        <p:txBody>
          <a:bodyPr/>
          <a:lstStyle>
            <a:lvl1pPr>
              <a:defRPr/>
            </a:lvl1pPr>
          </a:lstStyle>
          <a:p>
            <a:fld id="{CDA7EE31-215D-465D-842E-A660AF383E46}" type="slidenum">
              <a:rPr lang="en-AU"/>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2EC00CBF-C614-4FC8-8752-67E08E30B613}" type="slidenum">
              <a:rPr lang="en-AU"/>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AU"/>
          </a:p>
        </p:txBody>
      </p:sp>
      <p:sp>
        <p:nvSpPr>
          <p:cNvPr id="6" name="Footer Placeholder 5"/>
          <p:cNvSpPr>
            <a:spLocks noGrp="1"/>
          </p:cNvSpPr>
          <p:nvPr>
            <p:ph type="ftr" sz="quarter" idx="11"/>
          </p:nvPr>
        </p:nvSpPr>
        <p:spPr/>
        <p:txBody>
          <a:bodyPr/>
          <a:lstStyle>
            <a:lvl1pPr>
              <a:defRPr/>
            </a:lvl1pPr>
          </a:lstStyle>
          <a:p>
            <a:endParaRPr lang="en-AU"/>
          </a:p>
        </p:txBody>
      </p:sp>
      <p:sp>
        <p:nvSpPr>
          <p:cNvPr id="7" name="Slide Number Placeholder 6"/>
          <p:cNvSpPr>
            <a:spLocks noGrp="1"/>
          </p:cNvSpPr>
          <p:nvPr>
            <p:ph type="sldNum" sz="quarter" idx="12"/>
          </p:nvPr>
        </p:nvSpPr>
        <p:spPr/>
        <p:txBody>
          <a:bodyPr/>
          <a:lstStyle>
            <a:lvl1pPr>
              <a:defRPr/>
            </a:lvl1pPr>
          </a:lstStyle>
          <a:p>
            <a:fld id="{81438837-08FD-40AB-BF62-668D9BC303E7}" type="slidenum">
              <a:rPr lang="en-AU"/>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892A0767-75BD-46EC-A6B9-3846E25287CA}" type="slidenum">
              <a:rPr lang="en-AU"/>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90500"/>
            <a:ext cx="1752600" cy="58293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1524000" y="190500"/>
            <a:ext cx="5105400" cy="5829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AU"/>
          </a:p>
        </p:txBody>
      </p:sp>
      <p:sp>
        <p:nvSpPr>
          <p:cNvPr id="5" name="Footer Placeholder 4"/>
          <p:cNvSpPr>
            <a:spLocks noGrp="1"/>
          </p:cNvSpPr>
          <p:nvPr>
            <p:ph type="ftr" sz="quarter" idx="11"/>
          </p:nvPr>
        </p:nvSpPr>
        <p:spPr/>
        <p:txBody>
          <a:bodyPr/>
          <a:lstStyle>
            <a:lvl1pPr>
              <a:defRPr/>
            </a:lvl1pPr>
          </a:lstStyle>
          <a:p>
            <a:endParaRPr lang="en-AU"/>
          </a:p>
        </p:txBody>
      </p:sp>
      <p:sp>
        <p:nvSpPr>
          <p:cNvPr id="6" name="Slide Number Placeholder 5"/>
          <p:cNvSpPr>
            <a:spLocks noGrp="1"/>
          </p:cNvSpPr>
          <p:nvPr>
            <p:ph type="sldNum" sz="quarter" idx="12"/>
          </p:nvPr>
        </p:nvSpPr>
        <p:spPr/>
        <p:txBody>
          <a:bodyPr/>
          <a:lstStyle>
            <a:lvl1pPr>
              <a:defRPr/>
            </a:lvl1pPr>
          </a:lstStyle>
          <a:p>
            <a:fld id="{833E1B22-D26D-446D-B551-59ED89BA7A7F}" type="slidenum">
              <a:rPr lang="en-AU"/>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64515" name="Rectangle 3"/>
          <p:cNvSpPr>
            <a:spLocks noGrp="1" noChangeArrowheads="1"/>
          </p:cNvSpPr>
          <p:nvPr>
            <p:ph type="body" idx="1"/>
          </p:nvPr>
        </p:nvSpPr>
        <p:spPr bwMode="auto">
          <a:xfrm>
            <a:off x="1524000" y="19050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64516" name="Rectangle 4"/>
          <p:cNvSpPr>
            <a:spLocks noGrp="1" noChangeArrowheads="1"/>
          </p:cNvSpPr>
          <p:nvPr>
            <p:ph type="dt" sz="half" idx="2"/>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AU"/>
          </a:p>
        </p:txBody>
      </p:sp>
      <p:sp>
        <p:nvSpPr>
          <p:cNvPr id="64517"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AU"/>
          </a:p>
        </p:txBody>
      </p:sp>
      <p:sp>
        <p:nvSpPr>
          <p:cNvPr id="64518" name="Rectangle 6"/>
          <p:cNvSpPr>
            <a:spLocks noGrp="1" noChangeArrowheads="1"/>
          </p:cNvSpPr>
          <p:nvPr>
            <p:ph type="sldNum" sz="quarter" idx="4"/>
          </p:nvPr>
        </p:nvSpPr>
        <p:spPr bwMode="auto">
          <a:xfrm>
            <a:off x="15240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312F3254-AD0B-4078-BA1D-263E85E0493C}" type="slidenum">
              <a:rPr lang="en-AU"/>
              <a:pPr/>
              <a:t>‹#›</a:t>
            </a:fld>
            <a:endParaRPr lang="en-AU"/>
          </a:p>
        </p:txBody>
      </p:sp>
      <p:sp>
        <p:nvSpPr>
          <p:cNvPr id="64519"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endParaRPr lang="en-AU"/>
          </a:p>
        </p:txBody>
      </p:sp>
      <p:sp>
        <p:nvSpPr>
          <p:cNvPr id="64520" name="Oval 8"/>
          <p:cNvSpPr>
            <a:spLocks noChangeArrowheads="1"/>
          </p:cNvSpPr>
          <p:nvPr/>
        </p:nvSpPr>
        <p:spPr bwMode="auto">
          <a:xfrm>
            <a:off x="152400" y="838200"/>
            <a:ext cx="228600" cy="228600"/>
          </a:xfrm>
          <a:prstGeom prst="ellipse">
            <a:avLst/>
          </a:prstGeom>
          <a:solidFill>
            <a:schemeClr val="tx1"/>
          </a:solidFill>
          <a:ln w="9525">
            <a:noFill/>
            <a:round/>
            <a:headEnd/>
            <a:tailEnd/>
          </a:ln>
          <a:effectLst/>
        </p:spPr>
        <p:txBody>
          <a:bodyPr wrap="none" anchor="ctr"/>
          <a:lstStyle/>
          <a:p>
            <a:pPr algn="ctr"/>
            <a:endParaRPr lang="en-US" sz="2400">
              <a:latin typeface="Times New Roman" pitchFamily="18" charset="0"/>
            </a:endParaRPr>
          </a:p>
        </p:txBody>
      </p:sp>
      <p:sp>
        <p:nvSpPr>
          <p:cNvPr id="64521" name="Oval 9"/>
          <p:cNvSpPr>
            <a:spLocks noChangeArrowheads="1"/>
          </p:cNvSpPr>
          <p:nvPr/>
        </p:nvSpPr>
        <p:spPr bwMode="auto">
          <a:xfrm>
            <a:off x="539750" y="838200"/>
            <a:ext cx="228600" cy="228600"/>
          </a:xfrm>
          <a:prstGeom prst="ellipse">
            <a:avLst/>
          </a:prstGeom>
          <a:solidFill>
            <a:schemeClr val="accent1"/>
          </a:solidFill>
          <a:ln w="9525">
            <a:noFill/>
            <a:round/>
            <a:headEnd/>
            <a:tailEnd/>
          </a:ln>
          <a:effectLst/>
        </p:spPr>
        <p:txBody>
          <a:bodyPr wrap="none" anchor="ctr"/>
          <a:lstStyle/>
          <a:p>
            <a:pPr algn="ctr"/>
            <a:endParaRPr lang="en-US" sz="2400">
              <a:latin typeface="Times New Roman" pitchFamily="18" charset="0"/>
            </a:endParaRPr>
          </a:p>
        </p:txBody>
      </p:sp>
      <p:sp>
        <p:nvSpPr>
          <p:cNvPr id="64522" name="Oval 10"/>
          <p:cNvSpPr>
            <a:spLocks noChangeArrowheads="1"/>
          </p:cNvSpPr>
          <p:nvPr/>
        </p:nvSpPr>
        <p:spPr bwMode="auto">
          <a:xfrm>
            <a:off x="927100" y="838200"/>
            <a:ext cx="228600" cy="228600"/>
          </a:xfrm>
          <a:prstGeom prst="ellipse">
            <a:avLst/>
          </a:prstGeom>
          <a:solidFill>
            <a:schemeClr val="accent2"/>
          </a:solidFill>
          <a:ln w="9525">
            <a:noFill/>
            <a:round/>
            <a:headEnd/>
            <a:tailEnd/>
          </a:ln>
          <a:effectLst/>
        </p:spPr>
        <p:txBody>
          <a:bodyPr wrap="none" anchor="ctr"/>
          <a:lstStyle/>
          <a:p>
            <a:pPr algn="ctr"/>
            <a:endParaRPr 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iming>
    <p:tnLst>
      <p:par>
        <p:cT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charset="0"/>
        </a:defRPr>
      </a:lvl2pPr>
      <a:lvl3pPr algn="l" rtl="0" fontAlgn="base">
        <a:spcBef>
          <a:spcPct val="0"/>
        </a:spcBef>
        <a:spcAft>
          <a:spcPct val="0"/>
        </a:spcAft>
        <a:defRPr sz="4200">
          <a:solidFill>
            <a:schemeClr val="tx2"/>
          </a:solidFill>
          <a:latin typeface="Arial" charset="0"/>
        </a:defRPr>
      </a:lvl3pPr>
      <a:lvl4pPr algn="l" rtl="0" fontAlgn="base">
        <a:spcBef>
          <a:spcPct val="0"/>
        </a:spcBef>
        <a:spcAft>
          <a:spcPct val="0"/>
        </a:spcAft>
        <a:defRPr sz="4200">
          <a:solidFill>
            <a:schemeClr val="tx2"/>
          </a:solidFill>
          <a:latin typeface="Arial" charset="0"/>
        </a:defRPr>
      </a:lvl4pPr>
      <a:lvl5pPr algn="l" rtl="0" fontAlgn="base">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fontAlgn="base">
        <a:spcBef>
          <a:spcPct val="20000"/>
        </a:spcBef>
        <a:spcAft>
          <a:spcPct val="0"/>
        </a:spcAft>
        <a:buClr>
          <a:schemeClr val="tx1"/>
        </a:buClr>
        <a:buSzPct val="70000"/>
        <a:buFont typeface="Wingdings" pitchFamily="2" charset="2"/>
        <a:buChar char="¢"/>
        <a:defRPr sz="30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l"/>
        <a:defRPr sz="2800">
          <a:solidFill>
            <a:schemeClr val="tx2"/>
          </a:solidFill>
          <a:latin typeface="+mn-lt"/>
        </a:defRPr>
      </a:lvl2pPr>
      <a:lvl3pPr marL="1143000" indent="-228600" algn="l" rtl="0" fontAlgn="base">
        <a:spcBef>
          <a:spcPct val="20000"/>
        </a:spcBef>
        <a:spcAft>
          <a:spcPct val="0"/>
        </a:spcAft>
        <a:buClr>
          <a:schemeClr val="accent2"/>
        </a:buClr>
        <a:buChar char="•"/>
        <a:defRPr sz="2400">
          <a:solidFill>
            <a:schemeClr val="tx2"/>
          </a:solidFill>
          <a:latin typeface="+mn-lt"/>
        </a:defRPr>
      </a:lvl3pPr>
      <a:lvl4pPr marL="1600200" indent="-228600" algn="l" rtl="0" fontAlgn="base">
        <a:spcBef>
          <a:spcPct val="20000"/>
        </a:spcBef>
        <a:spcAft>
          <a:spcPct val="0"/>
        </a:spcAft>
        <a:buClr>
          <a:schemeClr val="tx1"/>
        </a:buClr>
        <a:buChar char="•"/>
        <a:defRPr sz="2000">
          <a:solidFill>
            <a:schemeClr val="tx2"/>
          </a:solidFill>
          <a:latin typeface="+mn-lt"/>
        </a:defRPr>
      </a:lvl4pPr>
      <a:lvl5pPr marL="2057400" indent="-228600" algn="l" rtl="0" fontAlgn="base">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jeremy.cousins@norgled.com.a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widelines.or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907704" y="1340768"/>
            <a:ext cx="7010400" cy="1752600"/>
          </a:xfrm>
        </p:spPr>
        <p:txBody>
          <a:bodyPr/>
          <a:lstStyle/>
          <a:p>
            <a:r>
              <a:rPr lang="en-AU" sz="3200" dirty="0"/>
              <a:t/>
            </a:r>
            <a:br>
              <a:rPr lang="en-AU" sz="3200" dirty="0"/>
            </a:br>
            <a:r>
              <a:rPr lang="en-AU" sz="4800" b="1" dirty="0" smtClean="0"/>
              <a:t>The paperless contract</a:t>
            </a:r>
            <a:endParaRPr lang="en-AU" sz="4800" b="1" dirty="0"/>
          </a:p>
        </p:txBody>
      </p:sp>
      <p:sp>
        <p:nvSpPr>
          <p:cNvPr id="2051" name="Rectangle 3"/>
          <p:cNvSpPr>
            <a:spLocks noGrp="1" noChangeArrowheads="1"/>
          </p:cNvSpPr>
          <p:nvPr>
            <p:ph type="subTitle" idx="1"/>
          </p:nvPr>
        </p:nvSpPr>
        <p:spPr>
          <a:xfrm>
            <a:off x="2133600" y="4149080"/>
            <a:ext cx="6477000" cy="1565920"/>
          </a:xfrm>
        </p:spPr>
        <p:txBody>
          <a:bodyPr/>
          <a:lstStyle/>
          <a:p>
            <a:pPr>
              <a:lnSpc>
                <a:spcPct val="90000"/>
              </a:lnSpc>
            </a:pPr>
            <a:r>
              <a:rPr lang="en-AU" sz="2000" b="1" dirty="0" smtClean="0"/>
              <a:t>Peter Moran, </a:t>
            </a:r>
            <a:r>
              <a:rPr lang="en-AU" sz="2000" b="1" dirty="0"/>
              <a:t>Principal</a:t>
            </a:r>
          </a:p>
          <a:p>
            <a:pPr>
              <a:lnSpc>
                <a:spcPct val="90000"/>
              </a:lnSpc>
            </a:pPr>
            <a:r>
              <a:rPr lang="en-AU" sz="2000" b="1" dirty="0"/>
              <a:t>Tel: 03 8623 </a:t>
            </a:r>
            <a:r>
              <a:rPr lang="en-AU" sz="2000" b="1" dirty="0" smtClean="0"/>
              <a:t>7168</a:t>
            </a:r>
            <a:endParaRPr lang="en-AU" sz="2000" b="1" dirty="0"/>
          </a:p>
          <a:p>
            <a:pPr>
              <a:lnSpc>
                <a:spcPct val="90000"/>
              </a:lnSpc>
            </a:pPr>
            <a:r>
              <a:rPr lang="en-AU" sz="2000" b="1" dirty="0" smtClean="0"/>
              <a:t>Email</a:t>
            </a:r>
            <a:r>
              <a:rPr lang="en-AU" sz="2000" b="1" dirty="0"/>
              <a:t>: </a:t>
            </a:r>
            <a:r>
              <a:rPr lang="en-AU" sz="2000" b="1" dirty="0" smtClean="0">
                <a:hlinkClick r:id="rId2"/>
              </a:rPr>
              <a:t>peter.moran@norgled.com.au</a:t>
            </a:r>
            <a:endParaRPr lang="en-AU" sz="2000" b="1" dirty="0" smtClean="0"/>
          </a:p>
          <a:p>
            <a:pPr>
              <a:lnSpc>
                <a:spcPct val="90000"/>
              </a:lnSpc>
            </a:pPr>
            <a:endParaRPr lang="en-AU" sz="1400" b="1" dirty="0" smtClean="0"/>
          </a:p>
          <a:p>
            <a:pPr>
              <a:lnSpc>
                <a:spcPct val="90000"/>
              </a:lnSpc>
            </a:pPr>
            <a:endParaRPr lang="en-AU" sz="1400" b="1" dirty="0" smtClean="0"/>
          </a:p>
          <a:p>
            <a:pPr>
              <a:lnSpc>
                <a:spcPct val="90000"/>
              </a:lnSpc>
            </a:pPr>
            <a:endParaRPr lang="en-AU" sz="1800" b="1" dirty="0"/>
          </a:p>
        </p:txBody>
      </p:sp>
      <p:pic>
        <p:nvPicPr>
          <p:cNvPr id="2052" name="Picture 4" descr="n"/>
          <p:cNvPicPr>
            <a:picLocks noChangeAspect="1" noChangeArrowheads="1"/>
          </p:cNvPicPr>
          <p:nvPr/>
        </p:nvPicPr>
        <p:blipFill>
          <a:blip r:embed="rId3" cstate="print"/>
          <a:srcRect/>
          <a:stretch>
            <a:fillRect/>
          </a:stretch>
        </p:blipFill>
        <p:spPr bwMode="auto">
          <a:xfrm>
            <a:off x="2268538" y="404813"/>
            <a:ext cx="4608512" cy="803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Overview</a:t>
            </a:r>
            <a:endParaRPr lang="en-AU" dirty="0"/>
          </a:p>
        </p:txBody>
      </p:sp>
      <p:sp>
        <p:nvSpPr>
          <p:cNvPr id="3" name="Content Placeholder 2"/>
          <p:cNvSpPr>
            <a:spLocks noGrp="1"/>
          </p:cNvSpPr>
          <p:nvPr>
            <p:ph idx="1"/>
          </p:nvPr>
        </p:nvSpPr>
        <p:spPr>
          <a:xfrm>
            <a:off x="971600" y="1916832"/>
            <a:ext cx="7658472" cy="4114800"/>
          </a:xfrm>
        </p:spPr>
        <p:txBody>
          <a:bodyPr/>
          <a:lstStyle/>
          <a:p>
            <a:r>
              <a:rPr lang="en-AU" sz="2800" dirty="0" smtClean="0"/>
              <a:t>Why have a paperless contract?</a:t>
            </a:r>
          </a:p>
          <a:p>
            <a:r>
              <a:rPr lang="en-AU" sz="2800" dirty="0" smtClean="0"/>
              <a:t>Paperless contracts: online terms and conditions.</a:t>
            </a:r>
          </a:p>
          <a:p>
            <a:r>
              <a:rPr lang="en-AU" sz="2800" dirty="0" smtClean="0"/>
              <a:t>Electronic Transaction Acts.</a:t>
            </a:r>
          </a:p>
          <a:p>
            <a:r>
              <a:rPr lang="en-AU" sz="2800" dirty="0" smtClean="0"/>
              <a:t>Signing paperless contracts.</a:t>
            </a:r>
          </a:p>
          <a:p>
            <a:r>
              <a:rPr lang="en-AU" sz="2800" dirty="0" smtClean="0"/>
              <a:t>Retention of paperless contracts.</a:t>
            </a:r>
          </a:p>
          <a:p>
            <a:r>
              <a:rPr lang="en-AU" sz="2800" dirty="0" smtClean="0"/>
              <a:t>Online protection including privacy.</a:t>
            </a:r>
          </a:p>
          <a:p>
            <a:r>
              <a:rPr lang="en-AU" sz="2800" dirty="0" smtClean="0"/>
              <a:t>Enforceability of paperless contracts.</a:t>
            </a:r>
          </a:p>
          <a:p>
            <a:r>
              <a:rPr lang="en-AU" sz="2800" dirty="0" smtClean="0"/>
              <a:t>Exceptions.</a:t>
            </a:r>
            <a:br>
              <a:rPr lang="en-AU" sz="2800" dirty="0" smtClean="0"/>
            </a:br>
            <a:endParaRPr lang="en-AU" sz="2800" dirty="0" smtClean="0"/>
          </a:p>
        </p:txBody>
      </p:sp>
      <p:pic>
        <p:nvPicPr>
          <p:cNvPr id="4" name="Picture 5"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What do I mean by a paperless contract?</a:t>
            </a:r>
            <a:endParaRPr lang="en-AU" dirty="0"/>
          </a:p>
        </p:txBody>
      </p:sp>
      <p:pic>
        <p:nvPicPr>
          <p:cNvPr id="7" name="Picture 5"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4" name="Content Placeholder 2"/>
          <p:cNvSpPr>
            <a:spLocks noGrp="1"/>
          </p:cNvSpPr>
          <p:nvPr>
            <p:ph idx="1"/>
          </p:nvPr>
        </p:nvSpPr>
        <p:spPr>
          <a:xfrm>
            <a:off x="971600" y="1916832"/>
            <a:ext cx="7658472" cy="4114800"/>
          </a:xfrm>
        </p:spPr>
        <p:txBody>
          <a:bodyPr/>
          <a:lstStyle/>
          <a:p>
            <a:r>
              <a:rPr lang="en-AU" sz="2400" dirty="0" smtClean="0"/>
              <a:t>A paperless contract is one which is circulated, signed, exchanged and retained electronically and is never printed onto paper.</a:t>
            </a:r>
          </a:p>
          <a:p>
            <a:r>
              <a:rPr lang="en-AU" sz="2400" dirty="0" smtClean="0"/>
              <a:t>CF “translucent” contracts:</a:t>
            </a:r>
          </a:p>
          <a:p>
            <a:pPr lvl="1"/>
            <a:r>
              <a:rPr lang="en-AU" sz="2000" dirty="0" smtClean="0"/>
              <a:t>one part of the contract has been circulated, signed, exchanged and/or retained electronically but at some point the contract is still printed onto paper.</a:t>
            </a:r>
          </a:p>
          <a:p>
            <a:endParaRPr lang="en-AU"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ctr"/>
            <a:r>
              <a:rPr lang="en-AU" dirty="0" smtClean="0"/>
              <a:t>Why have a paperless contract?</a:t>
            </a:r>
            <a:endParaRPr lang="en-AU" dirty="0"/>
          </a:p>
        </p:txBody>
      </p:sp>
      <p:pic>
        <p:nvPicPr>
          <p:cNvPr id="3077" name="Picture 5"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10" name="Content Placeholder 2"/>
          <p:cNvSpPr>
            <a:spLocks noGrp="1"/>
          </p:cNvSpPr>
          <p:nvPr>
            <p:ph idx="1"/>
          </p:nvPr>
        </p:nvSpPr>
        <p:spPr>
          <a:xfrm>
            <a:off x="1043608" y="1772816"/>
            <a:ext cx="7848872" cy="4114800"/>
          </a:xfrm>
        </p:spPr>
        <p:txBody>
          <a:bodyPr/>
          <a:lstStyle/>
          <a:p>
            <a:r>
              <a:rPr lang="en-AU" sz="2000" dirty="0" smtClean="0"/>
              <a:t>Quick.</a:t>
            </a:r>
          </a:p>
          <a:p>
            <a:r>
              <a:rPr lang="en-AU" sz="2000" dirty="0" smtClean="0"/>
              <a:t>Convenient.</a:t>
            </a:r>
          </a:p>
          <a:p>
            <a:r>
              <a:rPr lang="en-AU" sz="2000" dirty="0" smtClean="0"/>
              <a:t>Environmentally friendly.</a:t>
            </a:r>
          </a:p>
          <a:p>
            <a:r>
              <a:rPr lang="en-AU" sz="2000" dirty="0" smtClean="0"/>
              <a:t>Control over the circulation and signing process.</a:t>
            </a:r>
          </a:p>
          <a:p>
            <a:r>
              <a:rPr lang="en-AU" sz="2000" dirty="0" smtClean="0"/>
              <a:t>Verify identity of signatories.</a:t>
            </a:r>
          </a:p>
          <a:p>
            <a:r>
              <a:rPr lang="en-AU" sz="2000" dirty="0" smtClean="0"/>
              <a:t>Better evidence of contract.</a:t>
            </a:r>
          </a:p>
          <a:p>
            <a:r>
              <a:rPr lang="en-AU" sz="2000" dirty="0" smtClean="0"/>
              <a:t>Unalterable date stamped record, reduces risk of tampering with contract.</a:t>
            </a:r>
          </a:p>
          <a:p>
            <a:r>
              <a:rPr lang="en-AU" sz="2000" dirty="0" smtClean="0"/>
              <a:t>Easier and cheaper document retention.</a:t>
            </a:r>
          </a:p>
          <a:p>
            <a:r>
              <a:rPr lang="en-AU" sz="2000" dirty="0" smtClean="0"/>
              <a:t>Transfer of risk to software providers.</a:t>
            </a:r>
          </a:p>
          <a:p>
            <a:r>
              <a:rPr lang="en-AU" sz="2000" dirty="0" smtClean="0"/>
              <a:t>Increasing client demand (e-signing sector has been estimated as a $5 billion industry).</a:t>
            </a:r>
          </a:p>
          <a:p>
            <a:endParaRPr lang="en-AU"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20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20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20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20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20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200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fade">
                                      <p:cBhvr>
                                        <p:cTn id="42" dur="2000"/>
                                        <p:tgtEl>
                                          <p:spTgt spid="1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animEffect transition="in" filter="fade">
                                      <p:cBhvr>
                                        <p:cTn id="47" dur="2000"/>
                                        <p:tgtEl>
                                          <p:spTgt spid="1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xEl>
                                              <p:pRg st="9" end="9"/>
                                            </p:txEl>
                                          </p:spTgt>
                                        </p:tgtEl>
                                        <p:attrNameLst>
                                          <p:attrName>style.visibility</p:attrName>
                                        </p:attrNameLst>
                                      </p:cBhvr>
                                      <p:to>
                                        <p:strVal val="visible"/>
                                      </p:to>
                                    </p:set>
                                    <p:animEffect transition="in" filter="fade">
                                      <p:cBhvr>
                                        <p:cTn id="52" dur="20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idx="1"/>
          </p:nvPr>
        </p:nvSpPr>
        <p:spPr>
          <a:xfrm>
            <a:off x="971600" y="1905000"/>
            <a:ext cx="7562800" cy="4114800"/>
          </a:xfrm>
        </p:spPr>
        <p:txBody>
          <a:bodyPr/>
          <a:lstStyle/>
          <a:p>
            <a:r>
              <a:rPr lang="en-AU" sz="2400" dirty="0" smtClean="0"/>
              <a:t>Potential unenforceability (</a:t>
            </a:r>
            <a:r>
              <a:rPr lang="en-AU" sz="2400" dirty="0" err="1" smtClean="0"/>
              <a:t>eg</a:t>
            </a:r>
            <a:r>
              <a:rPr lang="en-AU" sz="2400" dirty="0" smtClean="0"/>
              <a:t> exceptions under Electronic Transactions Acts).</a:t>
            </a:r>
          </a:p>
          <a:p>
            <a:r>
              <a:rPr lang="en-AU" sz="2400" dirty="0" smtClean="0"/>
              <a:t>Ceremony of signing.</a:t>
            </a:r>
          </a:p>
          <a:p>
            <a:r>
              <a:rPr lang="en-AU" sz="2400" dirty="0" smtClean="0"/>
              <a:t>Document retention concerns/security of contracts.</a:t>
            </a:r>
          </a:p>
          <a:p>
            <a:r>
              <a:rPr lang="en-AU" sz="2400" dirty="0" smtClean="0"/>
              <a:t>No clear process for how to sign electronically (</a:t>
            </a:r>
            <a:r>
              <a:rPr lang="en-AU" sz="2400" dirty="0" err="1" smtClean="0"/>
              <a:t>ie</a:t>
            </a:r>
            <a:r>
              <a:rPr lang="en-AU" sz="2400" dirty="0" smtClean="0"/>
              <a:t> most people would still print, sign and scan, so not really paperless at that point).</a:t>
            </a:r>
          </a:p>
          <a:p>
            <a:r>
              <a:rPr lang="en-AU" sz="2400" dirty="0" smtClean="0"/>
              <a:t>Don’t get to show off pretty firm covers.</a:t>
            </a:r>
          </a:p>
          <a:p>
            <a:r>
              <a:rPr lang="en-AU" sz="2400" dirty="0" smtClean="0"/>
              <a:t>Fear of the unknown / if it </a:t>
            </a:r>
            <a:r>
              <a:rPr lang="en-AU" sz="2400" dirty="0" err="1" smtClean="0"/>
              <a:t>ain’t</a:t>
            </a:r>
            <a:r>
              <a:rPr lang="en-AU" sz="2400" dirty="0" smtClean="0"/>
              <a:t> broke, don’t fix it / this is how I’ve always done it.</a:t>
            </a:r>
          </a:p>
          <a:p>
            <a:pPr marL="355600" indent="-355600">
              <a:lnSpc>
                <a:spcPct val="80000"/>
              </a:lnSpc>
            </a:pPr>
            <a:endParaRPr lang="en-AU" sz="2200" i="1" dirty="0" smtClean="0"/>
          </a:p>
        </p:txBody>
      </p:sp>
      <p:pic>
        <p:nvPicPr>
          <p:cNvPr id="68612"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6" name="Rectangle 2"/>
          <p:cNvSpPr>
            <a:spLocks noGrp="1" noChangeArrowheads="1"/>
          </p:cNvSpPr>
          <p:nvPr>
            <p:ph type="title"/>
          </p:nvPr>
        </p:nvSpPr>
        <p:spPr>
          <a:xfrm>
            <a:off x="1524000" y="190500"/>
            <a:ext cx="7010400" cy="1527175"/>
          </a:xfrm>
        </p:spPr>
        <p:txBody>
          <a:bodyPr/>
          <a:lstStyle/>
          <a:p>
            <a:pPr algn="ctr"/>
            <a:r>
              <a:rPr lang="en-AU" dirty="0" smtClean="0"/>
              <a:t>Why not have a paperless contract?</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20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fade">
                                      <p:cBhvr>
                                        <p:cTn id="12" dur="20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fade">
                                      <p:cBhvr>
                                        <p:cTn id="17" dur="2000"/>
                                        <p:tgtEl>
                                          <p:spTgt spid="686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fade">
                                      <p:cBhvr>
                                        <p:cTn id="22" dur="2000"/>
                                        <p:tgtEl>
                                          <p:spTgt spid="686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Effect transition="in" filter="fade">
                                      <p:cBhvr>
                                        <p:cTn id="27" dur="2000"/>
                                        <p:tgtEl>
                                          <p:spTgt spid="686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8611">
                                            <p:txEl>
                                              <p:pRg st="5" end="5"/>
                                            </p:txEl>
                                          </p:spTgt>
                                        </p:tgtEl>
                                        <p:attrNameLst>
                                          <p:attrName>style.visibility</p:attrName>
                                        </p:attrNameLst>
                                      </p:cBhvr>
                                      <p:to>
                                        <p:strVal val="visible"/>
                                      </p:to>
                                    </p:set>
                                    <p:animEffect transition="in" filter="fade">
                                      <p:cBhvr>
                                        <p:cTn id="32" dur="2000"/>
                                        <p:tgtEl>
                                          <p:spTgt spid="686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Fear of the unknown</a:t>
            </a:r>
            <a:endParaRPr lang="en-AU" dirty="0"/>
          </a:p>
        </p:txBody>
      </p:sp>
      <p:pic>
        <p:nvPicPr>
          <p:cNvPr id="7" name="Picture 6" descr="plm3.jpg"/>
          <p:cNvPicPr>
            <a:picLocks noChangeAspect="1"/>
          </p:cNvPicPr>
          <p:nvPr/>
        </p:nvPicPr>
        <p:blipFill>
          <a:blip r:embed="rId3" cstate="print"/>
          <a:stretch>
            <a:fillRect/>
          </a:stretch>
        </p:blipFill>
        <p:spPr>
          <a:xfrm>
            <a:off x="1403648" y="1556792"/>
            <a:ext cx="6759630" cy="4559937"/>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p:txBody>
          <a:bodyPr/>
          <a:lstStyle/>
          <a:p>
            <a:pPr algn="ctr"/>
            <a:r>
              <a:rPr lang="en-AU" dirty="0" smtClean="0"/>
              <a:t>Online terms and conditions – web/software development</a:t>
            </a:r>
            <a:endParaRPr lang="en-AU" dirty="0"/>
          </a:p>
        </p:txBody>
      </p:sp>
      <p:pic>
        <p:nvPicPr>
          <p:cNvPr id="5"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6" name="Content Placeholder 5"/>
          <p:cNvSpPr>
            <a:spLocks noGrp="1"/>
          </p:cNvSpPr>
          <p:nvPr>
            <p:ph idx="1"/>
          </p:nvPr>
        </p:nvSpPr>
        <p:spPr/>
        <p:txBody>
          <a:bodyPr/>
          <a:lstStyle/>
          <a:p>
            <a:r>
              <a:rPr lang="en-AU" sz="2800" dirty="0" smtClean="0"/>
              <a:t>Getting in and out.</a:t>
            </a:r>
          </a:p>
          <a:p>
            <a:r>
              <a:rPr lang="en-AU" sz="2800" dirty="0" smtClean="0"/>
              <a:t>Alterations – agreed process.</a:t>
            </a:r>
          </a:p>
          <a:p>
            <a:r>
              <a:rPr lang="en-AU" sz="2800" dirty="0" smtClean="0"/>
              <a:t>Acceptance Tests.</a:t>
            </a:r>
          </a:p>
          <a:p>
            <a:r>
              <a:rPr lang="en-AU" sz="2800" dirty="0" smtClean="0"/>
              <a:t>IP.</a:t>
            </a:r>
          </a:p>
          <a:p>
            <a:r>
              <a:rPr lang="en-AU" sz="2800" dirty="0" smtClean="0"/>
              <a:t>Escrow.</a:t>
            </a:r>
          </a:p>
          <a:p>
            <a:r>
              <a:rPr lang="en-AU" sz="2800" dirty="0" smtClean="0"/>
              <a:t>Ongoing maintenance obligations.</a:t>
            </a:r>
          </a:p>
          <a:p>
            <a:r>
              <a:rPr lang="en-AU" sz="2800" dirty="0" smtClean="0"/>
              <a:t>AWIA – </a:t>
            </a:r>
            <a:r>
              <a:rPr lang="en-AU" sz="2800" dirty="0" err="1" smtClean="0"/>
              <a:t>Widelines</a:t>
            </a:r>
            <a:r>
              <a:rPr lang="en-AU" sz="2800" dirty="0" smtClean="0"/>
              <a:t> for web development agreements (</a:t>
            </a:r>
            <a:r>
              <a:rPr lang="en-AU" sz="2800" dirty="0" smtClean="0">
                <a:hlinkClick r:id="rId3"/>
              </a:rPr>
              <a:t>www.widelines.org</a:t>
            </a:r>
            <a:r>
              <a:rPr lang="en-AU" sz="2800" dirty="0" smtClean="0"/>
              <a:t>).</a:t>
            </a:r>
          </a:p>
          <a:p>
            <a:endParaRPr lang="en-AU" dirty="0" smtClean="0"/>
          </a:p>
          <a:p>
            <a:endParaRPr lang="en-AU" dirty="0" smtClean="0"/>
          </a:p>
          <a:p>
            <a:endParaRPr lang="en-A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p:txBody>
          <a:bodyPr/>
          <a:lstStyle/>
          <a:p>
            <a:pPr algn="ctr"/>
            <a:r>
              <a:rPr lang="en-AU" dirty="0" smtClean="0"/>
              <a:t>Online terms and conditions</a:t>
            </a:r>
            <a:endParaRPr lang="en-AU" dirty="0"/>
          </a:p>
        </p:txBody>
      </p:sp>
      <p:pic>
        <p:nvPicPr>
          <p:cNvPr id="5"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6" name="Content Placeholder 5"/>
          <p:cNvSpPr>
            <a:spLocks noGrp="1"/>
          </p:cNvSpPr>
          <p:nvPr>
            <p:ph idx="1"/>
          </p:nvPr>
        </p:nvSpPr>
        <p:spPr/>
        <p:txBody>
          <a:bodyPr/>
          <a:lstStyle/>
          <a:p>
            <a:r>
              <a:rPr lang="en-AU" sz="2000" dirty="0" smtClean="0"/>
              <a:t>Shrink wrap agreements – a form of licence to use software.  Becoming less common thanks to </a:t>
            </a:r>
            <a:r>
              <a:rPr lang="en-AU" sz="2000" dirty="0" err="1" smtClean="0"/>
              <a:t>SaaS</a:t>
            </a:r>
            <a:r>
              <a:rPr lang="en-AU" sz="2000" dirty="0" smtClean="0"/>
              <a:t>/cloud.</a:t>
            </a:r>
          </a:p>
          <a:p>
            <a:r>
              <a:rPr lang="en-AU" sz="2000" dirty="0" smtClean="0"/>
              <a:t>Click wrap (or click through) agreements – where user accepts terms and conditions by clicking on button (see </a:t>
            </a:r>
            <a:r>
              <a:rPr lang="en-AU" sz="2000" i="1" dirty="0" smtClean="0"/>
              <a:t>eBay International Ag v Creative Festival Entertainment Pty Ltd </a:t>
            </a:r>
            <a:r>
              <a:rPr lang="en-AU" sz="2000" dirty="0" smtClean="0"/>
              <a:t>[2006] FCA 1768).</a:t>
            </a:r>
          </a:p>
          <a:p>
            <a:r>
              <a:rPr lang="en-AU" sz="2000" dirty="0" smtClean="0"/>
              <a:t>Browse wrap agreements - where user has opportunity to go to terms and conditions.</a:t>
            </a:r>
          </a:p>
          <a:p>
            <a:r>
              <a:rPr lang="en-AU" sz="2000" dirty="0" smtClean="0"/>
              <a:t>Did the user have “reasonable notice of and manifested assent to the online agreement” – </a:t>
            </a:r>
            <a:r>
              <a:rPr lang="en-AU" sz="2000" i="1" dirty="0" err="1" smtClean="0"/>
              <a:t>Burcham</a:t>
            </a:r>
            <a:r>
              <a:rPr lang="en-AU" sz="2000" i="1" dirty="0" smtClean="0"/>
              <a:t> v Expedia, Inc </a:t>
            </a:r>
            <a:r>
              <a:rPr lang="en-AU" sz="2000" dirty="0" smtClean="0"/>
              <a:t>2009 WL 586513.  See also the Unfair Contract terms of the Australian Consumer Law (pt 2-3).</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916832"/>
            <a:ext cx="7560840" cy="4320480"/>
          </a:xfrm>
        </p:spPr>
        <p:txBody>
          <a:bodyPr/>
          <a:lstStyle/>
          <a:p>
            <a:r>
              <a:rPr lang="en-AU" sz="2000" dirty="0" smtClean="0"/>
              <a:t>Regime introduced across Australia in 1999 and 2000 based upon the UNCITRAL Model Law on Electronic Commerce 1996.</a:t>
            </a:r>
          </a:p>
          <a:p>
            <a:r>
              <a:rPr lang="en-AU" sz="2000" dirty="0" smtClean="0"/>
              <a:t>The purpose of the UN’s Model Law was to “offer national legislators a set of internationally acceptable rules designed to remove a number of obstacles to the use of electronic communications for the communication of legally significant information, creating a more secure legal environment for electronic commerce”.</a:t>
            </a:r>
          </a:p>
          <a:p>
            <a:r>
              <a:rPr lang="en-AU" sz="2000" dirty="0" smtClean="0"/>
              <a:t>The Commonwealth Electronic Transactions Bill was part of the Government’s “strategic framework for the development of the information economy in Australia” - Revised Explanatory Memorandum to the Electronic Transactions Bill 1999 (Cth).</a:t>
            </a:r>
          </a:p>
        </p:txBody>
      </p:sp>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sz="2800" dirty="0" smtClean="0"/>
              <a:t>Electronic Transactions (Victoria) Act 2000 (ETA Vic) &amp; Electronic Transaction Act 1999 (Cth) (ETA Cth)</a:t>
            </a:r>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1"/>
          </p:nvPr>
        </p:nvSpPr>
        <p:spPr>
          <a:xfrm>
            <a:off x="1043608" y="1988840"/>
            <a:ext cx="7514456" cy="3682752"/>
          </a:xfrm>
        </p:spPr>
        <p:txBody>
          <a:bodyPr/>
          <a:lstStyle/>
          <a:p>
            <a:r>
              <a:rPr lang="en-AU" sz="2200" dirty="0" smtClean="0"/>
              <a:t>“The object of the act is to provide a regulatory framework that:</a:t>
            </a:r>
          </a:p>
          <a:p>
            <a:pPr marL="971550" lvl="1" indent="-514350">
              <a:buAutoNum type="alphaLcParenBoth"/>
            </a:pPr>
            <a:r>
              <a:rPr lang="en-AU" sz="2000" dirty="0" smtClean="0"/>
              <a:t>recognises the importance of the information economy to the future economic and social prosperity of Australia;</a:t>
            </a:r>
          </a:p>
          <a:p>
            <a:pPr marL="971550" lvl="1" indent="-514350">
              <a:buAutoNum type="alphaLcParenBoth"/>
            </a:pPr>
            <a:r>
              <a:rPr lang="en-AU" sz="2000" dirty="0" smtClean="0"/>
              <a:t>facilitates the use of electronic transactions; and</a:t>
            </a:r>
          </a:p>
          <a:p>
            <a:pPr marL="971550" lvl="1" indent="-514350">
              <a:buAutoNum type="alphaLcParenBoth"/>
            </a:pPr>
            <a:r>
              <a:rPr lang="en-AU" sz="2000" dirty="0" smtClean="0"/>
              <a:t>promotes business and community confidence in the use of electronic transactions; and</a:t>
            </a:r>
          </a:p>
          <a:p>
            <a:pPr marL="971550" lvl="1" indent="-514350">
              <a:buAutoNum type="alphaLcParenBoth"/>
            </a:pPr>
            <a:r>
              <a:rPr lang="en-AU" sz="2000" dirty="0" smtClean="0"/>
              <a:t>enables business and the community to use electronic communications in their dealings with government.” (section 3 of the ETA (Cth))</a:t>
            </a:r>
          </a:p>
          <a:p>
            <a:endParaRPr lang="en-AU" sz="1600" i="1" dirty="0" smtClean="0"/>
          </a:p>
        </p:txBody>
      </p:sp>
      <p:pic>
        <p:nvPicPr>
          <p:cNvPr id="74756"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9" name="Title 4"/>
          <p:cNvSpPr>
            <a:spLocks noGrp="1"/>
          </p:cNvSpPr>
          <p:nvPr>
            <p:ph type="title"/>
          </p:nvPr>
        </p:nvSpPr>
        <p:spPr>
          <a:xfrm>
            <a:off x="1524000" y="190500"/>
            <a:ext cx="7010400" cy="1527175"/>
          </a:xfrm>
        </p:spPr>
        <p:txBody>
          <a:bodyPr/>
          <a:lstStyle/>
          <a:p>
            <a:pPr algn="ctr"/>
            <a:r>
              <a:rPr lang="en-AU" sz="2800" dirty="0" smtClean="0"/>
              <a:t>Electronic Transactions (Victoria) Act 2000 (ETA Vic) &amp; Electronic Transaction Act 1999 (Cth) (ETA Cth) cont.</a:t>
            </a:r>
            <a:endParaRPr lang="en-AU"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905000"/>
            <a:ext cx="7490792" cy="4114800"/>
          </a:xfrm>
        </p:spPr>
        <p:txBody>
          <a:bodyPr/>
          <a:lstStyle/>
          <a:p>
            <a:pPr marL="514350" indent="-514350">
              <a:buFont typeface="+mj-lt"/>
              <a:buAutoNum type="arabicPeriod"/>
            </a:pPr>
            <a:r>
              <a:rPr lang="en-AU" sz="2400" dirty="0" smtClean="0"/>
              <a:t>A transaction is not invalid because it took place wholly or partly by means of one or more </a:t>
            </a:r>
            <a:r>
              <a:rPr lang="en-AU" sz="2400" u="sng" dirty="0" smtClean="0"/>
              <a:t>electronic communications </a:t>
            </a:r>
            <a:r>
              <a:rPr lang="en-AU" sz="2400" dirty="0" smtClean="0"/>
              <a:t>(</a:t>
            </a:r>
            <a:r>
              <a:rPr lang="en-AU" sz="2400" dirty="0" err="1" smtClean="0"/>
              <a:t>ss</a:t>
            </a:r>
            <a:r>
              <a:rPr lang="en-AU" sz="2400" dirty="0" smtClean="0"/>
              <a:t> 8(1) ETA Cth and 7(1) ETA Vic).</a:t>
            </a:r>
          </a:p>
          <a:p>
            <a:pPr marL="514350" indent="-514350">
              <a:buNone/>
            </a:pPr>
            <a:endParaRPr lang="en-AU" sz="2400" dirty="0" smtClean="0"/>
          </a:p>
        </p:txBody>
      </p:sp>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ETA Cth and ETA Vic</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ETA </a:t>
            </a:r>
            <a:r>
              <a:rPr lang="en-AU" dirty="0" err="1" smtClean="0"/>
              <a:t>Cth</a:t>
            </a:r>
            <a:r>
              <a:rPr lang="en-AU" dirty="0" smtClean="0"/>
              <a:t> and ETA Vic</a:t>
            </a:r>
            <a:endParaRPr lang="en-AU" dirty="0"/>
          </a:p>
        </p:txBody>
      </p:sp>
      <p:sp>
        <p:nvSpPr>
          <p:cNvPr id="3" name="Content Placeholder 2"/>
          <p:cNvSpPr>
            <a:spLocks noGrp="1"/>
          </p:cNvSpPr>
          <p:nvPr>
            <p:ph idx="1"/>
          </p:nvPr>
        </p:nvSpPr>
        <p:spPr/>
        <p:txBody>
          <a:bodyPr/>
          <a:lstStyle/>
          <a:p>
            <a:pPr marL="457200" indent="-457200">
              <a:buFont typeface="+mj-lt"/>
              <a:buAutoNum type="arabicPeriod" startAt="2"/>
            </a:pPr>
            <a:r>
              <a:rPr lang="en-AU" sz="2400" dirty="0" smtClean="0"/>
              <a:t>A requirement to give information in writing is satisfied by an </a:t>
            </a:r>
            <a:r>
              <a:rPr lang="en-AU" sz="2400" u="sng" dirty="0" smtClean="0"/>
              <a:t>electronic communication </a:t>
            </a:r>
            <a:r>
              <a:rPr lang="en-AU" sz="2400" dirty="0" smtClean="0"/>
              <a:t>provided it is </a:t>
            </a:r>
            <a:r>
              <a:rPr lang="en-AU" sz="2400" u="sng" dirty="0" smtClean="0"/>
              <a:t>readily accessible</a:t>
            </a:r>
            <a:r>
              <a:rPr lang="en-AU" sz="2400" dirty="0" smtClean="0"/>
              <a:t> and the party receiving the information </a:t>
            </a:r>
            <a:r>
              <a:rPr lang="en-AU" sz="2400" u="sng" dirty="0" smtClean="0"/>
              <a:t>consents</a:t>
            </a:r>
            <a:r>
              <a:rPr lang="en-AU" sz="2400" dirty="0" smtClean="0"/>
              <a:t> (and where the receiving party is the Commonwealth their IT requirements and verifications are satisfied) (</a:t>
            </a:r>
            <a:r>
              <a:rPr lang="en-AU" sz="2400" dirty="0" err="1" smtClean="0"/>
              <a:t>ss</a:t>
            </a:r>
            <a:r>
              <a:rPr lang="en-AU" sz="2400" dirty="0" smtClean="0"/>
              <a:t> 9(1) ETA </a:t>
            </a:r>
            <a:r>
              <a:rPr lang="en-AU" sz="2400" dirty="0" err="1" smtClean="0"/>
              <a:t>Cth</a:t>
            </a:r>
            <a:r>
              <a:rPr lang="en-AU" sz="2400" dirty="0" smtClean="0"/>
              <a:t> and 8(1)(a) ETA Vic).  </a:t>
            </a:r>
          </a:p>
          <a:p>
            <a:pPr marL="857250" lvl="1" indent="-457200"/>
            <a:r>
              <a:rPr lang="en-AU" sz="2000" dirty="0" err="1" smtClean="0"/>
              <a:t>Eg</a:t>
            </a:r>
            <a:r>
              <a:rPr lang="en-AU" sz="2000" dirty="0" smtClean="0"/>
              <a:t>: Section 126(1) of the </a:t>
            </a:r>
            <a:r>
              <a:rPr lang="en-AU" sz="2000" i="1" dirty="0" smtClean="0"/>
              <a:t>Instruments Act 1958 </a:t>
            </a:r>
            <a:r>
              <a:rPr lang="en-AU" sz="2000" dirty="0" smtClean="0"/>
              <a:t>(Vic) (and note section 126(2) stating that 126(1) may be met by the requirements of the ETA Vic).</a:t>
            </a:r>
          </a:p>
          <a:p>
            <a:pPr marL="457200" indent="-457200"/>
            <a:endParaRPr lang="en-AU" sz="2200" dirty="0" smtClean="0"/>
          </a:p>
          <a:p>
            <a:pPr marL="457200" indent="-457200"/>
            <a:endParaRPr lang="en-AU" sz="2200" dirty="0" smtClean="0"/>
          </a:p>
          <a:p>
            <a:endParaRPr lang="en-AU" dirty="0"/>
          </a:p>
        </p:txBody>
      </p:sp>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7" name="Content Placeholder 2"/>
          <p:cNvSpPr>
            <a:spLocks noGrp="1"/>
          </p:cNvSpPr>
          <p:nvPr>
            <p:ph idx="1"/>
          </p:nvPr>
        </p:nvSpPr>
        <p:spPr>
          <a:xfrm>
            <a:off x="1043608" y="1905000"/>
            <a:ext cx="7490792" cy="4114800"/>
          </a:xfrm>
        </p:spPr>
        <p:txBody>
          <a:bodyPr/>
          <a:lstStyle/>
          <a:p>
            <a:pPr marL="514350" indent="-514350">
              <a:buFont typeface="+mj-lt"/>
              <a:buAutoNum type="arabicPeriod" startAt="3"/>
            </a:pPr>
            <a:r>
              <a:rPr lang="en-AU" sz="2400" dirty="0" smtClean="0"/>
              <a:t>A requirement for a signature is satisfied in relation to an electronic communication if (section 10(1) ETA Cth and 9(1) ETA Vic):</a:t>
            </a:r>
          </a:p>
          <a:p>
            <a:pPr lvl="1"/>
            <a:r>
              <a:rPr lang="en-AU" sz="2000" u="sng" dirty="0" smtClean="0"/>
              <a:t>a method is used</a:t>
            </a:r>
            <a:r>
              <a:rPr lang="en-AU" sz="2000" dirty="0" smtClean="0"/>
              <a:t> to identify the person and to indicate the person’s intention; </a:t>
            </a:r>
          </a:p>
          <a:p>
            <a:pPr lvl="1"/>
            <a:r>
              <a:rPr lang="en-AU" sz="2000" dirty="0" smtClean="0"/>
              <a:t>the method is </a:t>
            </a:r>
            <a:r>
              <a:rPr lang="en-AU" sz="2000" u="sng" dirty="0" smtClean="0"/>
              <a:t>as reliable as is appropriate</a:t>
            </a:r>
            <a:r>
              <a:rPr lang="en-AU" sz="2000" dirty="0" smtClean="0"/>
              <a:t>;</a:t>
            </a:r>
          </a:p>
          <a:p>
            <a:pPr lvl="1"/>
            <a:r>
              <a:rPr lang="en-AU" sz="2000" dirty="0" smtClean="0"/>
              <a:t>the person receiving the signature </a:t>
            </a:r>
            <a:r>
              <a:rPr lang="en-AU" sz="2000" u="sng" dirty="0" smtClean="0"/>
              <a:t>consents</a:t>
            </a:r>
            <a:r>
              <a:rPr lang="en-AU" sz="2000" dirty="0" smtClean="0"/>
              <a:t> to it being provided by use of the method referred to above.</a:t>
            </a:r>
          </a:p>
          <a:p>
            <a:pPr lvl="2"/>
            <a:r>
              <a:rPr lang="en-AU" sz="1600" dirty="0" smtClean="0"/>
              <a:t>Note section 127 of the Corporations Act 2001 (</a:t>
            </a:r>
            <a:r>
              <a:rPr lang="en-AU" sz="1600" dirty="0" err="1" smtClean="0"/>
              <a:t>Cth</a:t>
            </a:r>
            <a:r>
              <a:rPr lang="en-AU" sz="1600" dirty="0" smtClean="0"/>
              <a:t>).</a:t>
            </a:r>
          </a:p>
          <a:p>
            <a:pPr marL="514350" indent="-514350">
              <a:buFont typeface="+mj-lt"/>
              <a:buAutoNum type="arabicPeriod" startAt="3"/>
            </a:pPr>
            <a:endParaRPr lang="en-AU" sz="2000" dirty="0" smtClean="0"/>
          </a:p>
        </p:txBody>
      </p:sp>
      <p:sp>
        <p:nvSpPr>
          <p:cNvPr id="8" name="Title 4"/>
          <p:cNvSpPr>
            <a:spLocks noGrp="1"/>
          </p:cNvSpPr>
          <p:nvPr>
            <p:ph type="title"/>
          </p:nvPr>
        </p:nvSpPr>
        <p:spPr/>
        <p:txBody>
          <a:bodyPr/>
          <a:lstStyle/>
          <a:p>
            <a:pPr algn="ctr"/>
            <a:r>
              <a:rPr lang="en-AU" dirty="0" smtClean="0"/>
              <a:t>ETA Cth and ETA Vic cont.</a:t>
            </a:r>
            <a:endParaRPr lang="en-A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628800"/>
            <a:ext cx="7920880" cy="4330824"/>
          </a:xfrm>
        </p:spPr>
        <p:txBody>
          <a:bodyPr/>
          <a:lstStyle/>
          <a:p>
            <a:pPr marL="514350" indent="-514350">
              <a:buFont typeface="+mj-lt"/>
              <a:buAutoNum type="arabicPeriod" startAt="4"/>
            </a:pPr>
            <a:r>
              <a:rPr lang="en-AU" sz="2000" dirty="0" smtClean="0"/>
              <a:t>If, under a law of the Commonwealth [or the relevant jurisdiction] a person is required to retain for a particular period a document that is in the form of paper, an article or other material, that requirement is taken to have been met if the person retains, or causes another person to retain, an electronic form of the document throughout the period where (section 12(2) ETA Cth and 11(2) ETA Vic):</a:t>
            </a:r>
          </a:p>
          <a:p>
            <a:pPr lvl="1"/>
            <a:r>
              <a:rPr lang="en-AU" sz="1800" dirty="0" smtClean="0"/>
              <a:t>the method of generating the electronic form of the document provides </a:t>
            </a:r>
            <a:r>
              <a:rPr lang="en-AU" sz="1800" u="sng" dirty="0" smtClean="0"/>
              <a:t>a reliable means of assuring the maintenance of the integrity of the information</a:t>
            </a:r>
            <a:r>
              <a:rPr lang="en-AU" sz="1800" dirty="0" smtClean="0"/>
              <a:t> contained in the document; </a:t>
            </a:r>
          </a:p>
          <a:p>
            <a:pPr lvl="1"/>
            <a:r>
              <a:rPr lang="en-AU" sz="1800" dirty="0" smtClean="0"/>
              <a:t>at the time of the generation of the electronic form of the document, </a:t>
            </a:r>
            <a:r>
              <a:rPr lang="en-AU" sz="1800" u="sng" dirty="0" smtClean="0"/>
              <a:t>it was reasonable to expect that the information contained in the electronic form would be readily accessible</a:t>
            </a:r>
            <a:r>
              <a:rPr lang="en-AU" sz="1800" dirty="0" smtClean="0"/>
              <a:t>;</a:t>
            </a:r>
          </a:p>
          <a:p>
            <a:pPr lvl="1"/>
            <a:r>
              <a:rPr lang="en-AU" sz="1800" dirty="0" smtClean="0"/>
              <a:t>any requirements of the regulations are satisfied.</a:t>
            </a:r>
          </a:p>
        </p:txBody>
      </p:sp>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6" name="Title 4"/>
          <p:cNvSpPr>
            <a:spLocks noGrp="1"/>
          </p:cNvSpPr>
          <p:nvPr>
            <p:ph type="title"/>
          </p:nvPr>
        </p:nvSpPr>
        <p:spPr/>
        <p:txBody>
          <a:bodyPr/>
          <a:lstStyle/>
          <a:p>
            <a:pPr algn="ctr"/>
            <a:r>
              <a:rPr lang="en-AU" dirty="0" smtClean="0"/>
              <a:t>ETA Cth and ETA Vic cont.</a:t>
            </a:r>
            <a:endParaRPr lang="en-A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7" name="Title 4"/>
          <p:cNvSpPr>
            <a:spLocks noGrp="1"/>
          </p:cNvSpPr>
          <p:nvPr>
            <p:ph type="title"/>
          </p:nvPr>
        </p:nvSpPr>
        <p:spPr>
          <a:xfrm>
            <a:off x="1524000" y="190500"/>
            <a:ext cx="7010400" cy="1527175"/>
          </a:xfrm>
        </p:spPr>
        <p:txBody>
          <a:bodyPr/>
          <a:lstStyle/>
          <a:p>
            <a:pPr algn="ctr"/>
            <a:r>
              <a:rPr lang="en-AU" dirty="0" smtClean="0"/>
              <a:t>“Electronic Communication”</a:t>
            </a:r>
            <a:endParaRPr lang="en-AU" dirty="0"/>
          </a:p>
        </p:txBody>
      </p:sp>
      <p:sp>
        <p:nvSpPr>
          <p:cNvPr id="9" name="Content Placeholder 2"/>
          <p:cNvSpPr>
            <a:spLocks noGrp="1"/>
          </p:cNvSpPr>
          <p:nvPr>
            <p:ph idx="1"/>
          </p:nvPr>
        </p:nvSpPr>
        <p:spPr>
          <a:xfrm>
            <a:off x="1043608" y="1700808"/>
            <a:ext cx="7490792" cy="4318992"/>
          </a:xfrm>
        </p:spPr>
        <p:txBody>
          <a:bodyPr/>
          <a:lstStyle/>
          <a:p>
            <a:r>
              <a:rPr lang="en-AU" sz="2400" dirty="0" smtClean="0"/>
              <a:t>Defined as: a communication of information in the form of data, text or images by means of guided and/or unguided electromagnetic energy; or</a:t>
            </a:r>
          </a:p>
          <a:p>
            <a:r>
              <a:rPr lang="en-AU" sz="2400" dirty="0" smtClean="0"/>
              <a:t>a communication of information in the form of speech by means of guided and/or unguided electromagnetic energy, where the speech is process at its destination by an automated voice recognition system. </a:t>
            </a:r>
          </a:p>
          <a:p>
            <a:r>
              <a:rPr lang="en-AU" sz="2400" dirty="0" smtClean="0"/>
              <a:t>Technology neutral.</a:t>
            </a:r>
          </a:p>
          <a:p>
            <a:r>
              <a:rPr lang="en-AU" sz="2400" dirty="0" smtClean="0"/>
              <a:t>Email, messaging service, web-link, upload to a web-site, down load from a web-site, SMS etc.</a:t>
            </a:r>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20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Signing a paperless contract</a:t>
            </a:r>
            <a:endParaRPr lang="en-AU" dirty="0"/>
          </a:p>
        </p:txBody>
      </p:sp>
      <p:sp>
        <p:nvSpPr>
          <p:cNvPr id="6" name="Content Placeholder 2"/>
          <p:cNvSpPr>
            <a:spLocks noGrp="1"/>
          </p:cNvSpPr>
          <p:nvPr>
            <p:ph idx="1"/>
          </p:nvPr>
        </p:nvSpPr>
        <p:spPr>
          <a:xfrm>
            <a:off x="1043608" y="1700808"/>
            <a:ext cx="7490792" cy="4318992"/>
          </a:xfrm>
        </p:spPr>
        <p:txBody>
          <a:bodyPr/>
          <a:lstStyle/>
          <a:p>
            <a:r>
              <a:rPr lang="en-AU" sz="2400" dirty="0" smtClean="0"/>
              <a:t>What is a signature?</a:t>
            </a:r>
          </a:p>
          <a:p>
            <a:pPr lvl="1"/>
            <a:r>
              <a:rPr lang="en-AU" sz="2000" dirty="0" smtClean="0"/>
              <a:t>“The essential requirement of signing is the affixing, either by writing with a pen or pencil or by otherwise impressing on the document, one’s name or “signature” so as to personally authenticate the document.” (</a:t>
            </a:r>
            <a:r>
              <a:rPr lang="en-AU" sz="2000" i="1" dirty="0" smtClean="0"/>
              <a:t>Goodman v J </a:t>
            </a:r>
            <a:r>
              <a:rPr lang="en-AU" sz="2000" i="1" dirty="0" err="1" smtClean="0"/>
              <a:t>Eban</a:t>
            </a:r>
            <a:r>
              <a:rPr lang="en-AU" sz="2000" i="1" dirty="0" smtClean="0"/>
              <a:t> Ltd </a:t>
            </a:r>
            <a:r>
              <a:rPr lang="en-AU" sz="2000" dirty="0" smtClean="0"/>
              <a:t>[1954] 1 QB 500 at 557.</a:t>
            </a:r>
          </a:p>
          <a:p>
            <a:r>
              <a:rPr lang="en-AU" sz="2400" dirty="0" smtClean="0"/>
              <a:t>What is authentication in an electronic context?</a:t>
            </a:r>
          </a:p>
          <a:p>
            <a:pPr lvl="1"/>
            <a:r>
              <a:rPr lang="en-AU" sz="2000" dirty="0" smtClean="0"/>
              <a:t>“A function for establishing the validity and assurance of a claimed identity of a user, device or another entity in an information or communications system” (OECD Recommendation on Electronic Authentication and OECD Guidance for Electronic Authentication (June 2007).</a:t>
            </a:r>
          </a:p>
          <a:p>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2000"/>
                                        <p:tgtEl>
                                          <p:spTgt spid="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6" name="Content Placeholder 2"/>
          <p:cNvSpPr>
            <a:spLocks noGrp="1"/>
          </p:cNvSpPr>
          <p:nvPr>
            <p:ph idx="1"/>
          </p:nvPr>
        </p:nvSpPr>
        <p:spPr>
          <a:xfrm>
            <a:off x="1043608" y="1700808"/>
            <a:ext cx="7632848" cy="4318992"/>
          </a:xfrm>
        </p:spPr>
        <p:txBody>
          <a:bodyPr/>
          <a:lstStyle/>
          <a:p>
            <a:r>
              <a:rPr lang="en-AU" sz="2400" dirty="0" smtClean="0"/>
              <a:t>What is an electronic signature?</a:t>
            </a:r>
          </a:p>
          <a:p>
            <a:pPr lvl="1"/>
            <a:r>
              <a:rPr lang="en-AU" sz="2000" dirty="0" smtClean="0"/>
              <a:t>“Data in electronic form in, affixed to, or logically associated with, a data message and used by, or on behalf of a person with the intent to identify that person” - EU Directive on a Community Framework for Electronic Signatures 1999 (Art 2.1) and followed in the OECD Recommendation on Electronic Authentication and OECD Guidance for Electronic Authentication (June 2007).</a:t>
            </a:r>
          </a:p>
          <a:p>
            <a:pPr lvl="1"/>
            <a:r>
              <a:rPr lang="en-AU" sz="2000" dirty="0" smtClean="0"/>
              <a:t>An “electronic sound, symbol or process associated with a record and executed or adopted by a person with the intent to sign the record” (Uniform Electronic Transactions Act 1999 (US) (UETA), s2(8) and the Electronic Signatures in Global and National Commerce Act 2000 (US) (E-SIGN), 15USC §7006(5).</a:t>
            </a:r>
          </a:p>
          <a:p>
            <a:endParaRPr lang="en-AU" sz="2400" dirty="0"/>
          </a:p>
        </p:txBody>
      </p:sp>
      <p:sp>
        <p:nvSpPr>
          <p:cNvPr id="7" name="Title 4"/>
          <p:cNvSpPr>
            <a:spLocks noGrp="1"/>
          </p:cNvSpPr>
          <p:nvPr>
            <p:ph type="title"/>
          </p:nvPr>
        </p:nvSpPr>
        <p:spPr/>
        <p:txBody>
          <a:bodyPr/>
          <a:lstStyle/>
          <a:p>
            <a:pPr algn="ctr"/>
            <a:r>
              <a:rPr lang="en-AU" dirty="0" smtClean="0"/>
              <a:t>Signing a paperless contract cont.</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body" idx="1"/>
          </p:nvPr>
        </p:nvSpPr>
        <p:spPr>
          <a:xfrm>
            <a:off x="1115616" y="1700808"/>
            <a:ext cx="7776864" cy="4318992"/>
          </a:xfrm>
        </p:spPr>
        <p:txBody>
          <a:bodyPr/>
          <a:lstStyle/>
          <a:p>
            <a:r>
              <a:rPr lang="en-AU" sz="2400" dirty="0" smtClean="0"/>
              <a:t>What is an electronic signature? cont.</a:t>
            </a:r>
          </a:p>
          <a:p>
            <a:pPr lvl="1"/>
            <a:r>
              <a:rPr lang="en-AU" sz="2000" dirty="0" smtClean="0"/>
              <a:t>ETAV 9(1) and ETAC 10(1): any requirement to provide a signature is taken to have been met in relation to electronic communication where a:</a:t>
            </a:r>
          </a:p>
          <a:p>
            <a:pPr lvl="2"/>
            <a:r>
              <a:rPr lang="en-AU" sz="2000" dirty="0" smtClean="0"/>
              <a:t>method is used to identify the person and to indicate the person’s intention; and</a:t>
            </a:r>
          </a:p>
          <a:p>
            <a:pPr lvl="2"/>
            <a:r>
              <a:rPr lang="en-AU" sz="2000" dirty="0" smtClean="0"/>
              <a:t>the method is either reliable as appropriate or proven to have fulfilled its functions;</a:t>
            </a:r>
          </a:p>
          <a:p>
            <a:pPr lvl="2"/>
            <a:r>
              <a:rPr lang="en-AU" sz="2000" dirty="0" smtClean="0"/>
              <a:t>the person to whom the signature is required to be given consents to the requirement being met by this method.</a:t>
            </a:r>
          </a:p>
          <a:p>
            <a:r>
              <a:rPr lang="en-AU" sz="2400" dirty="0" smtClean="0"/>
              <a:t>CF a digital signature – the mathematical process for authenticating a digital message.</a:t>
            </a:r>
          </a:p>
        </p:txBody>
      </p:sp>
      <p:pic>
        <p:nvPicPr>
          <p:cNvPr id="7680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6" name="Title 4"/>
          <p:cNvSpPr>
            <a:spLocks noGrp="1"/>
          </p:cNvSpPr>
          <p:nvPr>
            <p:ph type="title"/>
          </p:nvPr>
        </p:nvSpPr>
        <p:spPr/>
        <p:txBody>
          <a:bodyPr/>
          <a:lstStyle/>
          <a:p>
            <a:pPr algn="ctr"/>
            <a:r>
              <a:rPr lang="en-AU" dirty="0" smtClean="0"/>
              <a:t>Signing a paperless contract cont.</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fade">
                                      <p:cBhvr>
                                        <p:cTn id="7" dur="2000"/>
                                        <p:tgtEl>
                                          <p:spTgt spid="7680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803">
                                            <p:txEl>
                                              <p:pRg st="1" end="1"/>
                                            </p:txEl>
                                          </p:spTgt>
                                        </p:tgtEl>
                                        <p:attrNameLst>
                                          <p:attrName>style.visibility</p:attrName>
                                        </p:attrNameLst>
                                      </p:cBhvr>
                                      <p:to>
                                        <p:strVal val="visible"/>
                                      </p:to>
                                    </p:set>
                                    <p:animEffect transition="in" filter="fade">
                                      <p:cBhvr>
                                        <p:cTn id="10" dur="2000"/>
                                        <p:tgtEl>
                                          <p:spTgt spid="7680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6803">
                                            <p:txEl>
                                              <p:pRg st="2" end="2"/>
                                            </p:txEl>
                                          </p:spTgt>
                                        </p:tgtEl>
                                        <p:attrNameLst>
                                          <p:attrName>style.visibility</p:attrName>
                                        </p:attrNameLst>
                                      </p:cBhvr>
                                      <p:to>
                                        <p:strVal val="visible"/>
                                      </p:to>
                                    </p:set>
                                    <p:animEffect transition="in" filter="fade">
                                      <p:cBhvr>
                                        <p:cTn id="13" dur="2000"/>
                                        <p:tgtEl>
                                          <p:spTgt spid="7680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6803">
                                            <p:txEl>
                                              <p:pRg st="3" end="3"/>
                                            </p:txEl>
                                          </p:spTgt>
                                        </p:tgtEl>
                                        <p:attrNameLst>
                                          <p:attrName>style.visibility</p:attrName>
                                        </p:attrNameLst>
                                      </p:cBhvr>
                                      <p:to>
                                        <p:strVal val="visible"/>
                                      </p:to>
                                    </p:set>
                                    <p:animEffect transition="in" filter="fade">
                                      <p:cBhvr>
                                        <p:cTn id="16" dur="2000"/>
                                        <p:tgtEl>
                                          <p:spTgt spid="7680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6803">
                                            <p:txEl>
                                              <p:pRg st="4" end="4"/>
                                            </p:txEl>
                                          </p:spTgt>
                                        </p:tgtEl>
                                        <p:attrNameLst>
                                          <p:attrName>style.visibility</p:attrName>
                                        </p:attrNameLst>
                                      </p:cBhvr>
                                      <p:to>
                                        <p:strVal val="visible"/>
                                      </p:to>
                                    </p:set>
                                    <p:animEffect transition="in" filter="fade">
                                      <p:cBhvr>
                                        <p:cTn id="19" dur="2000"/>
                                        <p:tgtEl>
                                          <p:spTgt spid="7680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6803">
                                            <p:txEl>
                                              <p:pRg st="5" end="5"/>
                                            </p:txEl>
                                          </p:spTgt>
                                        </p:tgtEl>
                                        <p:attrNameLst>
                                          <p:attrName>style.visibility</p:attrName>
                                        </p:attrNameLst>
                                      </p:cBhvr>
                                      <p:to>
                                        <p:strVal val="visible"/>
                                      </p:to>
                                    </p:set>
                                    <p:animEffect transition="in" filter="fade">
                                      <p:cBhvr>
                                        <p:cTn id="24" dur="2000"/>
                                        <p:tgtEl>
                                          <p:spTgt spid="768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Signatures – Australian Case Law</a:t>
            </a:r>
            <a:endParaRPr lang="en-AU" dirty="0"/>
          </a:p>
        </p:txBody>
      </p:sp>
      <p:sp>
        <p:nvSpPr>
          <p:cNvPr id="6" name="Content Placeholder 2"/>
          <p:cNvSpPr>
            <a:spLocks noGrp="1"/>
          </p:cNvSpPr>
          <p:nvPr>
            <p:ph idx="1"/>
          </p:nvPr>
        </p:nvSpPr>
        <p:spPr>
          <a:xfrm>
            <a:off x="1043608" y="1844824"/>
            <a:ext cx="7490792" cy="4174976"/>
          </a:xfrm>
        </p:spPr>
        <p:txBody>
          <a:bodyPr/>
          <a:lstStyle/>
          <a:p>
            <a:r>
              <a:rPr lang="en-AU" sz="1800" dirty="0" smtClean="0"/>
              <a:t>A signature is not necessarily the writing of a name but may be any mark which identifies it as the act of the party – </a:t>
            </a:r>
            <a:r>
              <a:rPr lang="en-AU" sz="1800" i="1" dirty="0" smtClean="0"/>
              <a:t>Morton v Copeland </a:t>
            </a:r>
            <a:r>
              <a:rPr lang="en-AU" sz="1800" dirty="0" smtClean="0"/>
              <a:t>(1885) 139 ER 861.</a:t>
            </a:r>
          </a:p>
          <a:p>
            <a:r>
              <a:rPr lang="en-AU" sz="1800" i="1" dirty="0" smtClean="0"/>
              <a:t>Legal Services Board v Forster</a:t>
            </a:r>
            <a:r>
              <a:rPr lang="en-AU" sz="1800" dirty="0" smtClean="0"/>
              <a:t> [2010] where section 9(1) of the ETAV was applied in holding that a board member had provided a signature by typing their name in an email and stating: “the signature is typed as I am away at the moment and don’t have access to a printer”.  Consent evident in bringing of proceedings.</a:t>
            </a:r>
          </a:p>
          <a:p>
            <a:r>
              <a:rPr lang="en-AU" sz="1800" i="1" dirty="0" smtClean="0"/>
              <a:t>eBay International AG v Creative Writing Festival Entertainment Pty Ltd </a:t>
            </a:r>
            <a:r>
              <a:rPr lang="en-AU" sz="1800" dirty="0" smtClean="0"/>
              <a:t>(2006) 170 FCR 450 where purchasers of tickets to the Big Day Out were held to have “signed” the electronic contract to purchase tickets when they clicked the “send this order” button and the “purchase tickets” buttons on the website.</a:t>
            </a:r>
          </a:p>
          <a:p>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Signatures – Australian Case Law cont.</a:t>
            </a:r>
            <a:endParaRPr lang="en-AU" dirty="0"/>
          </a:p>
        </p:txBody>
      </p:sp>
      <p:sp>
        <p:nvSpPr>
          <p:cNvPr id="6" name="Content Placeholder 2"/>
          <p:cNvSpPr>
            <a:spLocks noGrp="1"/>
          </p:cNvSpPr>
          <p:nvPr>
            <p:ph idx="1"/>
          </p:nvPr>
        </p:nvSpPr>
        <p:spPr>
          <a:xfrm>
            <a:off x="1043608" y="1700808"/>
            <a:ext cx="7920880" cy="4318992"/>
          </a:xfrm>
        </p:spPr>
        <p:txBody>
          <a:bodyPr/>
          <a:lstStyle/>
          <a:p>
            <a:r>
              <a:rPr lang="en-AU" sz="1800" i="1" dirty="0" err="1" smtClean="0"/>
              <a:t>GetUp</a:t>
            </a:r>
            <a:r>
              <a:rPr lang="en-AU" sz="1800" i="1" dirty="0" smtClean="0"/>
              <a:t> Ltd v Electoral Commissioner </a:t>
            </a:r>
            <a:r>
              <a:rPr lang="en-AU" sz="1800" dirty="0" smtClean="0"/>
              <a:t>(2010) 268 ALR 797 where the enrolment obligations under the Electoral Act 1918 (Cth) to personally sign an application form were held to have been satisfied by the applicants using a digital signature tool which, by using their finger, a mouse or a digital pen, allowed them to provide their signature electronically.  This was held by the Court to satisfy section 10(1) of the ETAC.  The Court also noted that the Electoral Commissioner accepted applications in the form of faxed and emailed JPEG files which were just as susceptible to forgery or </a:t>
            </a:r>
            <a:r>
              <a:rPr lang="en-AU" sz="1800" dirty="0" err="1" smtClean="0"/>
              <a:t>photoshopping</a:t>
            </a:r>
            <a:r>
              <a:rPr lang="en-AU" sz="1800" dirty="0" smtClean="0"/>
              <a:t> as the method being examined by the Court. </a:t>
            </a:r>
          </a:p>
          <a:p>
            <a:r>
              <a:rPr lang="en-AU" sz="1800" dirty="0" smtClean="0"/>
              <a:t>See also </a:t>
            </a:r>
            <a:r>
              <a:rPr lang="en-AU" sz="1800" i="1" dirty="0" smtClean="0"/>
              <a:t>Leo Paulsen </a:t>
            </a:r>
            <a:r>
              <a:rPr lang="en-AU" sz="1800" dirty="0" smtClean="0"/>
              <a:t>[2010] QCAT 122 and </a:t>
            </a:r>
            <a:r>
              <a:rPr lang="en-AU" sz="1800" i="1" dirty="0" smtClean="0"/>
              <a:t>Harding v Brisbane City Council </a:t>
            </a:r>
            <a:r>
              <a:rPr lang="en-AU" sz="1800" dirty="0" smtClean="0"/>
              <a:t>[2008] QPEC as regards the application of signature provisions (namely s14) of the Electronic Transactions (Queensland) Act 2001 (Qld).</a:t>
            </a:r>
          </a:p>
          <a:p>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Signing Software</a:t>
            </a:r>
            <a:endParaRPr lang="en-AU" dirty="0"/>
          </a:p>
        </p:txBody>
      </p:sp>
      <p:sp>
        <p:nvSpPr>
          <p:cNvPr id="6" name="Content Placeholder 2"/>
          <p:cNvSpPr>
            <a:spLocks noGrp="1"/>
          </p:cNvSpPr>
          <p:nvPr>
            <p:ph idx="1"/>
          </p:nvPr>
        </p:nvSpPr>
        <p:spPr>
          <a:xfrm>
            <a:off x="1043608" y="1628800"/>
            <a:ext cx="7490792" cy="4318992"/>
          </a:xfrm>
          <a:solidFill>
            <a:schemeClr val="bg1"/>
          </a:solidFill>
        </p:spPr>
        <p:txBody>
          <a:bodyPr/>
          <a:lstStyle/>
          <a:p>
            <a:endParaRPr lang="en-AU" sz="2400" dirty="0" smtClean="0"/>
          </a:p>
          <a:p>
            <a:endParaRPr lang="en-AU" sz="2400" dirty="0" smtClean="0"/>
          </a:p>
          <a:p>
            <a:endParaRPr lang="en-AU" sz="2400" dirty="0" smtClean="0"/>
          </a:p>
          <a:p>
            <a:endParaRPr lang="en-AU" sz="2400" dirty="0" smtClean="0"/>
          </a:p>
          <a:p>
            <a:endParaRPr lang="en-AU" sz="2400" dirty="0" smtClean="0"/>
          </a:p>
          <a:p>
            <a:endParaRPr lang="en-AU" sz="2400" dirty="0" smtClean="0"/>
          </a:p>
          <a:p>
            <a:endParaRPr lang="en-AU" sz="2400" dirty="0" smtClean="0"/>
          </a:p>
          <a:p>
            <a:endParaRPr lang="en-AU" sz="2400" dirty="0" smtClean="0"/>
          </a:p>
          <a:p>
            <a:endParaRPr lang="en-AU" sz="2400" dirty="0"/>
          </a:p>
        </p:txBody>
      </p:sp>
      <p:pic>
        <p:nvPicPr>
          <p:cNvPr id="7" name="Picture 6" descr="e1.png"/>
          <p:cNvPicPr>
            <a:picLocks noChangeAspect="1"/>
          </p:cNvPicPr>
          <p:nvPr/>
        </p:nvPicPr>
        <p:blipFill>
          <a:blip r:embed="rId3" cstate="print"/>
          <a:stretch>
            <a:fillRect/>
          </a:stretch>
        </p:blipFill>
        <p:spPr>
          <a:xfrm>
            <a:off x="863050" y="1844824"/>
            <a:ext cx="2893669" cy="1053673"/>
          </a:xfrm>
          <a:prstGeom prst="rect">
            <a:avLst/>
          </a:prstGeom>
        </p:spPr>
      </p:pic>
      <p:pic>
        <p:nvPicPr>
          <p:cNvPr id="8" name="Picture 7" descr="e2.jpg"/>
          <p:cNvPicPr>
            <a:picLocks noChangeAspect="1"/>
          </p:cNvPicPr>
          <p:nvPr/>
        </p:nvPicPr>
        <p:blipFill>
          <a:blip r:embed="rId4" cstate="print"/>
          <a:stretch>
            <a:fillRect/>
          </a:stretch>
        </p:blipFill>
        <p:spPr>
          <a:xfrm>
            <a:off x="5436096" y="1700808"/>
            <a:ext cx="2857500" cy="1190625"/>
          </a:xfrm>
          <a:prstGeom prst="rect">
            <a:avLst/>
          </a:prstGeom>
        </p:spPr>
      </p:pic>
      <p:pic>
        <p:nvPicPr>
          <p:cNvPr id="9" name="Picture 8" descr="e3.png"/>
          <p:cNvPicPr>
            <a:picLocks noChangeAspect="1"/>
          </p:cNvPicPr>
          <p:nvPr/>
        </p:nvPicPr>
        <p:blipFill>
          <a:blip r:embed="rId5" cstate="print"/>
          <a:stretch>
            <a:fillRect/>
          </a:stretch>
        </p:blipFill>
        <p:spPr>
          <a:xfrm>
            <a:off x="1115615" y="2922603"/>
            <a:ext cx="2250883" cy="794429"/>
          </a:xfrm>
          <a:prstGeom prst="rect">
            <a:avLst/>
          </a:prstGeom>
        </p:spPr>
      </p:pic>
      <p:pic>
        <p:nvPicPr>
          <p:cNvPr id="10" name="Picture 9" descr="e4.png"/>
          <p:cNvPicPr>
            <a:picLocks noChangeAspect="1"/>
          </p:cNvPicPr>
          <p:nvPr/>
        </p:nvPicPr>
        <p:blipFill>
          <a:blip r:embed="rId6" cstate="print"/>
          <a:stretch>
            <a:fillRect/>
          </a:stretch>
        </p:blipFill>
        <p:spPr>
          <a:xfrm>
            <a:off x="5652120" y="2996952"/>
            <a:ext cx="2524955" cy="432048"/>
          </a:xfrm>
          <a:prstGeom prst="rect">
            <a:avLst/>
          </a:prstGeom>
        </p:spPr>
      </p:pic>
      <p:pic>
        <p:nvPicPr>
          <p:cNvPr id="11" name="Picture 10" descr="e5.JPG"/>
          <p:cNvPicPr>
            <a:picLocks noChangeAspect="1"/>
          </p:cNvPicPr>
          <p:nvPr/>
        </p:nvPicPr>
        <p:blipFill>
          <a:blip r:embed="rId7" cstate="print"/>
          <a:stretch>
            <a:fillRect/>
          </a:stretch>
        </p:blipFill>
        <p:spPr>
          <a:xfrm>
            <a:off x="1115616" y="4005064"/>
            <a:ext cx="2532650" cy="462533"/>
          </a:xfrm>
          <a:prstGeom prst="rect">
            <a:avLst/>
          </a:prstGeom>
        </p:spPr>
      </p:pic>
      <p:pic>
        <p:nvPicPr>
          <p:cNvPr id="13" name="Picture 12" descr="e7.png"/>
          <p:cNvPicPr>
            <a:picLocks noChangeAspect="1"/>
          </p:cNvPicPr>
          <p:nvPr/>
        </p:nvPicPr>
        <p:blipFill>
          <a:blip r:embed="rId8" cstate="print"/>
          <a:stretch>
            <a:fillRect/>
          </a:stretch>
        </p:blipFill>
        <p:spPr>
          <a:xfrm>
            <a:off x="5796136" y="4653136"/>
            <a:ext cx="2520280" cy="688602"/>
          </a:xfrm>
          <a:prstGeom prst="rect">
            <a:avLst/>
          </a:prstGeom>
        </p:spPr>
      </p:pic>
      <p:pic>
        <p:nvPicPr>
          <p:cNvPr id="14" name="Picture 13" descr="e8.png"/>
          <p:cNvPicPr>
            <a:picLocks noChangeAspect="1"/>
          </p:cNvPicPr>
          <p:nvPr/>
        </p:nvPicPr>
        <p:blipFill>
          <a:blip r:embed="rId9" cstate="print"/>
          <a:stretch>
            <a:fillRect/>
          </a:stretch>
        </p:blipFill>
        <p:spPr>
          <a:xfrm>
            <a:off x="5796136" y="3501008"/>
            <a:ext cx="2285714" cy="1015873"/>
          </a:xfrm>
          <a:prstGeom prst="rect">
            <a:avLst/>
          </a:prstGeom>
        </p:spPr>
      </p:pic>
      <p:pic>
        <p:nvPicPr>
          <p:cNvPr id="17" name="Picture 16" descr="silanis.png"/>
          <p:cNvPicPr>
            <a:picLocks noChangeAspect="1"/>
          </p:cNvPicPr>
          <p:nvPr/>
        </p:nvPicPr>
        <p:blipFill>
          <a:blip r:embed="rId10" cstate="print"/>
          <a:stretch>
            <a:fillRect/>
          </a:stretch>
        </p:blipFill>
        <p:spPr>
          <a:xfrm>
            <a:off x="1331640" y="4725144"/>
            <a:ext cx="1944216" cy="62901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Signing software cont.</a:t>
            </a:r>
            <a:endParaRPr lang="en-AU" dirty="0"/>
          </a:p>
        </p:txBody>
      </p:sp>
      <p:pic>
        <p:nvPicPr>
          <p:cNvPr id="5" name="Content Placeholder 4" descr="PLM8.jpg"/>
          <p:cNvPicPr>
            <a:picLocks noGrp="1" noChangeAspect="1"/>
          </p:cNvPicPr>
          <p:nvPr>
            <p:ph idx="1"/>
          </p:nvPr>
        </p:nvPicPr>
        <p:blipFill>
          <a:blip r:embed="rId2" cstate="print"/>
          <a:stretch>
            <a:fillRect/>
          </a:stretch>
        </p:blipFill>
        <p:spPr>
          <a:xfrm>
            <a:off x="0" y="1519064"/>
            <a:ext cx="5298452" cy="5338936"/>
          </a:xfrm>
        </p:spPr>
      </p:pic>
      <p:pic>
        <p:nvPicPr>
          <p:cNvPr id="4" name="Picture 4" descr="n"/>
          <p:cNvPicPr>
            <a:picLocks noChangeAspect="1" noChangeArrowheads="1"/>
          </p:cNvPicPr>
          <p:nvPr/>
        </p:nvPicPr>
        <p:blipFill>
          <a:blip r:embed="rId3" cstate="print"/>
          <a:srcRect/>
          <a:stretch>
            <a:fillRect/>
          </a:stretch>
        </p:blipFill>
        <p:spPr bwMode="auto">
          <a:xfrm>
            <a:off x="5219700" y="6092825"/>
            <a:ext cx="3570288" cy="62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Retention</a:t>
            </a:r>
            <a:endParaRPr lang="en-AU" dirty="0"/>
          </a:p>
        </p:txBody>
      </p:sp>
      <p:sp>
        <p:nvSpPr>
          <p:cNvPr id="6" name="Content Placeholder 2"/>
          <p:cNvSpPr>
            <a:spLocks noGrp="1"/>
          </p:cNvSpPr>
          <p:nvPr>
            <p:ph idx="1"/>
          </p:nvPr>
        </p:nvSpPr>
        <p:spPr>
          <a:xfrm>
            <a:off x="1043608" y="1700808"/>
            <a:ext cx="7490792" cy="4318992"/>
          </a:xfrm>
        </p:spPr>
        <p:txBody>
          <a:bodyPr/>
          <a:lstStyle/>
          <a:p>
            <a:r>
              <a:rPr lang="en-AU" sz="2400" dirty="0" smtClean="0"/>
              <a:t>Sections 12(2) ETA Cth and 11(2) ETA Vic.</a:t>
            </a:r>
          </a:p>
          <a:p>
            <a:r>
              <a:rPr lang="en-AU" sz="2400" dirty="0" smtClean="0"/>
              <a:t>The information must remain complete and unaltered (section (3)).</a:t>
            </a:r>
          </a:p>
          <a:p>
            <a:r>
              <a:rPr lang="en-AU" sz="2400" dirty="0" smtClean="0"/>
              <a:t>Sections 12(4) and 11(4) ETA Vic, same applies for electronic communication (and the information must remain complete and unaltered – subsection (5)).</a:t>
            </a:r>
          </a:p>
          <a:p>
            <a:r>
              <a:rPr lang="en-AU" sz="2400" dirty="0" smtClean="0"/>
              <a:t>Arguably, the printing of an email with attachments whereby the attachments are not clearly identified or stored with the email means subsection (5) is not being met.  </a:t>
            </a:r>
          </a:p>
          <a:p>
            <a:r>
              <a:rPr lang="en-AU" sz="2400" dirty="0" smtClean="0"/>
              <a:t>Metadata retention.</a:t>
            </a:r>
          </a:p>
          <a:p>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Online protection and privacy</a:t>
            </a:r>
            <a:endParaRPr lang="en-AU" dirty="0"/>
          </a:p>
        </p:txBody>
      </p:sp>
      <p:sp>
        <p:nvSpPr>
          <p:cNvPr id="6" name="Content Placeholder 2"/>
          <p:cNvSpPr>
            <a:spLocks noGrp="1"/>
          </p:cNvSpPr>
          <p:nvPr>
            <p:ph idx="1"/>
          </p:nvPr>
        </p:nvSpPr>
        <p:spPr>
          <a:xfrm>
            <a:off x="1043608" y="2060848"/>
            <a:ext cx="7490792" cy="3958952"/>
          </a:xfrm>
        </p:spPr>
        <p:txBody>
          <a:bodyPr/>
          <a:lstStyle/>
          <a:p>
            <a:r>
              <a:rPr lang="en-AU" sz="2400" dirty="0" smtClean="0"/>
              <a:t>The internet and email are inherently insecure:  </a:t>
            </a:r>
            <a:r>
              <a:rPr lang="en-AU" sz="2400" dirty="0" err="1" smtClean="0"/>
              <a:t>Lavabit</a:t>
            </a:r>
            <a:r>
              <a:rPr lang="en-AU" sz="2400" dirty="0" smtClean="0"/>
              <a:t>, PRISM, Wiki-leaks.</a:t>
            </a:r>
          </a:p>
          <a:p>
            <a:r>
              <a:rPr lang="en-AU" sz="2400" dirty="0" smtClean="0"/>
              <a:t>Your ISP (and your recipient’s ISP) can examine all the data you send and receive via the internet as a side effect of providing your internet connection.  Your email provider (and your recipient’s email provider) can examine all your email simply as a side effect of providing your email service. </a:t>
            </a:r>
          </a:p>
          <a:p>
            <a:r>
              <a:rPr lang="en-AU" sz="2400" dirty="0" smtClean="0"/>
              <a:t>Security is inversely proportional to useability: </a:t>
            </a:r>
            <a:r>
              <a:rPr lang="en-AU" sz="2400" dirty="0" err="1" smtClean="0"/>
              <a:t>eg</a:t>
            </a:r>
            <a:r>
              <a:rPr lang="en-AU" sz="2400" dirty="0" smtClean="0"/>
              <a:t> Tor, multi-factor authentication.</a:t>
            </a:r>
          </a:p>
          <a:p>
            <a:endParaRPr lang="en-AU" sz="2400" dirty="0" smtClean="0"/>
          </a:p>
          <a:p>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Online protection and privacy</a:t>
            </a:r>
            <a:endParaRPr lang="en-AU" dirty="0"/>
          </a:p>
        </p:txBody>
      </p:sp>
      <p:sp>
        <p:nvSpPr>
          <p:cNvPr id="6" name="Content Placeholder 2"/>
          <p:cNvSpPr>
            <a:spLocks noGrp="1"/>
          </p:cNvSpPr>
          <p:nvPr>
            <p:ph idx="1"/>
          </p:nvPr>
        </p:nvSpPr>
        <p:spPr>
          <a:xfrm>
            <a:off x="1043608" y="2060848"/>
            <a:ext cx="7490792" cy="3958952"/>
          </a:xfrm>
        </p:spPr>
        <p:txBody>
          <a:bodyPr/>
          <a:lstStyle/>
          <a:p>
            <a:r>
              <a:rPr lang="en-AU" sz="2400" dirty="0" err="1" smtClean="0"/>
              <a:t>Wi-fi</a:t>
            </a:r>
            <a:r>
              <a:rPr lang="en-AU" sz="2400" dirty="0" smtClean="0"/>
              <a:t> hotspots.</a:t>
            </a:r>
          </a:p>
          <a:p>
            <a:r>
              <a:rPr lang="en-AU" sz="2400" dirty="0" smtClean="0"/>
              <a:t>BYOD and </a:t>
            </a:r>
            <a:r>
              <a:rPr lang="en-AU" sz="2400" dirty="0" err="1" smtClean="0"/>
              <a:t>Passcodes</a:t>
            </a:r>
            <a:r>
              <a:rPr lang="en-AU" sz="2400" dirty="0" smtClean="0"/>
              <a:t>.</a:t>
            </a:r>
          </a:p>
          <a:p>
            <a:r>
              <a:rPr lang="en-AU" sz="2400" dirty="0" smtClean="0"/>
              <a:t>Meta-data retention.</a:t>
            </a:r>
          </a:p>
          <a:p>
            <a:r>
              <a:rPr lang="en-AU" sz="2400" dirty="0" smtClean="0"/>
              <a:t>Security of signing software companies.  </a:t>
            </a:r>
            <a:r>
              <a:rPr lang="en-AU" sz="2400" dirty="0" err="1" smtClean="0"/>
              <a:t>Eg</a:t>
            </a:r>
            <a:r>
              <a:rPr lang="en-AU" sz="2400" dirty="0" smtClean="0"/>
              <a:t>. </a:t>
            </a:r>
            <a:r>
              <a:rPr lang="en-AU" sz="2400" dirty="0" err="1" smtClean="0"/>
              <a:t>Docu</a:t>
            </a:r>
            <a:r>
              <a:rPr lang="en-AU" sz="2400" dirty="0" smtClean="0"/>
              <a:t>-sign, encryption, not accessible by staff, no rights to data granted to company.</a:t>
            </a:r>
          </a:p>
          <a:p>
            <a:endParaRPr lang="en-AU"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Enforceability</a:t>
            </a:r>
            <a:endParaRPr lang="en-AU" dirty="0"/>
          </a:p>
        </p:txBody>
      </p:sp>
      <p:sp>
        <p:nvSpPr>
          <p:cNvPr id="6" name="Content Placeholder 2"/>
          <p:cNvSpPr>
            <a:spLocks noGrp="1"/>
          </p:cNvSpPr>
          <p:nvPr>
            <p:ph idx="1"/>
          </p:nvPr>
        </p:nvSpPr>
        <p:spPr>
          <a:xfrm>
            <a:off x="1043608" y="1700808"/>
            <a:ext cx="7490792" cy="4318992"/>
          </a:xfrm>
        </p:spPr>
        <p:txBody>
          <a:bodyPr/>
          <a:lstStyle/>
          <a:p>
            <a:r>
              <a:rPr lang="en-AU" sz="2400" dirty="0" smtClean="0"/>
              <a:t>Does the paperless contract provide clear evidence of the parties’ intention to be bound by its terms?</a:t>
            </a:r>
          </a:p>
          <a:p>
            <a:r>
              <a:rPr lang="en-AU" sz="2400" dirty="0" smtClean="0"/>
              <a:t>Has the </a:t>
            </a:r>
            <a:r>
              <a:rPr lang="en-AU" sz="2400" dirty="0" err="1" smtClean="0"/>
              <a:t>offeror</a:t>
            </a:r>
            <a:r>
              <a:rPr lang="en-AU" sz="2400" dirty="0" smtClean="0"/>
              <a:t> stipulated a method of communicating acceptance that precludes doing so electronically? </a:t>
            </a:r>
            <a:r>
              <a:rPr lang="en-AU" sz="2400" i="1" dirty="0" err="1" smtClean="0"/>
              <a:t>Eliason</a:t>
            </a:r>
            <a:r>
              <a:rPr lang="en-AU" sz="2400" i="1" dirty="0" smtClean="0"/>
              <a:t> v </a:t>
            </a:r>
            <a:r>
              <a:rPr lang="en-AU" sz="2400" i="1" dirty="0" err="1" smtClean="0"/>
              <a:t>Henshaw</a:t>
            </a:r>
            <a:r>
              <a:rPr lang="en-AU" sz="2400" dirty="0" smtClean="0"/>
              <a:t> 4 Wheaton 225 (1819) (send answer by same wagon not mail).</a:t>
            </a:r>
          </a:p>
          <a:p>
            <a:r>
              <a:rPr lang="en-AU" sz="2400" dirty="0" smtClean="0"/>
              <a:t>The “Postal Acceptance Rule” in a paperless world?</a:t>
            </a:r>
          </a:p>
          <a:p>
            <a:pPr lvl="1">
              <a:buNone/>
            </a:pPr>
            <a:endParaRPr lang="en-AU" sz="2200" dirty="0" smtClean="0"/>
          </a:p>
          <a:p>
            <a:pPr lvl="1"/>
            <a:endParaRPr lang="en-AU" sz="2200" dirty="0" smtClean="0"/>
          </a:p>
          <a:p>
            <a:endParaRPr lang="en-AU" sz="2400" dirty="0" smtClean="0"/>
          </a:p>
          <a:p>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Enforceability cont</a:t>
            </a:r>
            <a:endParaRPr lang="en-AU" dirty="0"/>
          </a:p>
        </p:txBody>
      </p:sp>
      <p:sp>
        <p:nvSpPr>
          <p:cNvPr id="3" name="Content Placeholder 2"/>
          <p:cNvSpPr>
            <a:spLocks noGrp="1"/>
          </p:cNvSpPr>
          <p:nvPr>
            <p:ph idx="1"/>
          </p:nvPr>
        </p:nvSpPr>
        <p:spPr/>
        <p:txBody>
          <a:bodyPr/>
          <a:lstStyle/>
          <a:p>
            <a:r>
              <a:rPr lang="en-AU" sz="2400" dirty="0" smtClean="0"/>
              <a:t>Evidence Act 2008 (Vic) and Evidence Act 1995 (</a:t>
            </a:r>
            <a:r>
              <a:rPr lang="en-AU" sz="2400" dirty="0" err="1" smtClean="0"/>
              <a:t>Cth</a:t>
            </a:r>
            <a:r>
              <a:rPr lang="en-AU" sz="2400" dirty="0" smtClean="0"/>
              <a:t>):</a:t>
            </a:r>
          </a:p>
          <a:p>
            <a:pPr lvl="1"/>
            <a:r>
              <a:rPr lang="en-AU" sz="2200" dirty="0" smtClean="0"/>
              <a:t>The “original document” rule abolished as regards proving the contents of a document (section 51).  A copy can be adduced including a copy that has been produced by a device that reproduces the contents of documents (section 48).  See also section 146.</a:t>
            </a:r>
          </a:p>
          <a:p>
            <a:pPr lvl="1"/>
            <a:r>
              <a:rPr lang="en-AU" sz="2200" dirty="0" smtClean="0"/>
              <a:t>Section 161 of </a:t>
            </a:r>
            <a:r>
              <a:rPr lang="en-AU" sz="2200" i="1" dirty="0" smtClean="0"/>
              <a:t>Evidence Act 1995 </a:t>
            </a:r>
            <a:r>
              <a:rPr lang="en-AU" sz="2200" dirty="0" smtClean="0"/>
              <a:t>(</a:t>
            </a:r>
            <a:r>
              <a:rPr lang="en-AU" sz="2200" dirty="0" err="1" smtClean="0"/>
              <a:t>Cth</a:t>
            </a:r>
            <a:r>
              <a:rPr lang="en-AU" sz="2200" dirty="0" smtClean="0"/>
              <a:t>).</a:t>
            </a:r>
          </a:p>
          <a:p>
            <a:pPr lvl="1"/>
            <a:endParaRPr lang="en-AU" sz="2200" dirty="0" smtClean="0"/>
          </a:p>
          <a:p>
            <a:endParaRPr lang="en-AU" sz="1000" dirty="0"/>
          </a:p>
        </p:txBody>
      </p:sp>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Enforceability cont</a:t>
            </a:r>
            <a:endParaRPr lang="en-AU" dirty="0"/>
          </a:p>
        </p:txBody>
      </p:sp>
      <p:sp>
        <p:nvSpPr>
          <p:cNvPr id="3" name="Content Placeholder 2"/>
          <p:cNvSpPr>
            <a:spLocks noGrp="1"/>
          </p:cNvSpPr>
          <p:nvPr>
            <p:ph idx="1"/>
          </p:nvPr>
        </p:nvSpPr>
        <p:spPr/>
        <p:txBody>
          <a:bodyPr/>
          <a:lstStyle/>
          <a:p>
            <a:pPr>
              <a:buNone/>
            </a:pPr>
            <a:r>
              <a:rPr lang="en-AU" sz="1600" dirty="0" smtClean="0"/>
              <a:t>161  Electronic communications</a:t>
            </a:r>
          </a:p>
          <a:p>
            <a:pPr>
              <a:buNone/>
            </a:pPr>
            <a:r>
              <a:rPr lang="en-AU" sz="1600" dirty="0" smtClean="0"/>
              <a:t>(1)  If a document purports to contain a record of an electronic communication other than one referred to in section 162, </a:t>
            </a:r>
            <a:r>
              <a:rPr lang="en-AU" sz="1600" u="sng" dirty="0" smtClean="0"/>
              <a:t>it is presumed </a:t>
            </a:r>
            <a:r>
              <a:rPr lang="en-AU" sz="1600" dirty="0" smtClean="0"/>
              <a:t>(unless evidence sufficient to raise doubt about the presumption is adduced) that the communication:</a:t>
            </a:r>
          </a:p>
          <a:p>
            <a:r>
              <a:rPr lang="en-AU" sz="1600" dirty="0" smtClean="0"/>
              <a:t>                     (a)  was sent or made in the form of electronic communication that </a:t>
            </a:r>
            <a:r>
              <a:rPr lang="en-AU" sz="1600" u="sng" dirty="0" smtClean="0"/>
              <a:t>appears from the document to have been the form by which it was sent or made</a:t>
            </a:r>
            <a:r>
              <a:rPr lang="en-AU" sz="1600" dirty="0" smtClean="0"/>
              <a:t>; and</a:t>
            </a:r>
          </a:p>
          <a:p>
            <a:r>
              <a:rPr lang="en-AU" sz="1600" dirty="0" smtClean="0"/>
              <a:t>                     (b)  </a:t>
            </a:r>
            <a:r>
              <a:rPr lang="en-AU" sz="1600" u="sng" dirty="0" smtClean="0"/>
              <a:t>was sent </a:t>
            </a:r>
            <a:r>
              <a:rPr lang="en-AU" sz="1600" dirty="0" smtClean="0"/>
              <a:t>or made </a:t>
            </a:r>
            <a:r>
              <a:rPr lang="en-AU" sz="1600" u="sng" dirty="0" smtClean="0"/>
              <a:t>by</a:t>
            </a:r>
            <a:r>
              <a:rPr lang="en-AU" sz="1600" dirty="0" smtClean="0"/>
              <a:t> or on behalf of </a:t>
            </a:r>
            <a:r>
              <a:rPr lang="en-AU" sz="1600" u="sng" dirty="0" smtClean="0"/>
              <a:t>the person </a:t>
            </a:r>
            <a:r>
              <a:rPr lang="en-AU" sz="1600" dirty="0" smtClean="0"/>
              <a:t>by or on whose behalf </a:t>
            </a:r>
            <a:r>
              <a:rPr lang="en-AU" sz="1600" u="sng" dirty="0" smtClean="0"/>
              <a:t>it appears </a:t>
            </a:r>
            <a:r>
              <a:rPr lang="en-AU" sz="1600" dirty="0" smtClean="0"/>
              <a:t>from the document to have been sent or made; and</a:t>
            </a:r>
          </a:p>
          <a:p>
            <a:r>
              <a:rPr lang="en-AU" sz="1600" dirty="0" smtClean="0"/>
              <a:t>                     (c)  was sent or made </a:t>
            </a:r>
            <a:r>
              <a:rPr lang="en-AU" sz="1600" u="sng" dirty="0" smtClean="0"/>
              <a:t>on the day </a:t>
            </a:r>
            <a:r>
              <a:rPr lang="en-AU" sz="1600" dirty="0" smtClean="0"/>
              <a:t>on which, at the time at which and from the place from which </a:t>
            </a:r>
            <a:r>
              <a:rPr lang="en-AU" sz="1600" i="1" dirty="0" smtClean="0"/>
              <a:t>it appears </a:t>
            </a:r>
            <a:r>
              <a:rPr lang="en-AU" sz="1600" dirty="0" smtClean="0"/>
              <a:t>from the document to have been sent or made; and</a:t>
            </a:r>
          </a:p>
          <a:p>
            <a:r>
              <a:rPr lang="en-AU" sz="1600" dirty="0" smtClean="0"/>
              <a:t>                     (d)  was received </a:t>
            </a:r>
            <a:r>
              <a:rPr lang="en-AU" sz="1600" u="sng" dirty="0" smtClean="0"/>
              <a:t>at the destination </a:t>
            </a:r>
            <a:r>
              <a:rPr lang="en-AU" sz="1600" dirty="0" smtClean="0"/>
              <a:t>to which </a:t>
            </a:r>
            <a:r>
              <a:rPr lang="en-AU" sz="1600" u="sng" dirty="0" smtClean="0"/>
              <a:t>it appears </a:t>
            </a:r>
            <a:r>
              <a:rPr lang="en-AU" sz="1600" dirty="0" smtClean="0"/>
              <a:t>from the document to have been sent; and... </a:t>
            </a:r>
          </a:p>
          <a:p>
            <a:endParaRPr lang="en-AU" dirty="0"/>
          </a:p>
        </p:txBody>
      </p:sp>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Exceptions</a:t>
            </a:r>
            <a:endParaRPr lang="en-AU" dirty="0"/>
          </a:p>
        </p:txBody>
      </p:sp>
      <p:sp>
        <p:nvSpPr>
          <p:cNvPr id="6" name="Content Placeholder 2"/>
          <p:cNvSpPr>
            <a:spLocks noGrp="1"/>
          </p:cNvSpPr>
          <p:nvPr>
            <p:ph idx="1"/>
          </p:nvPr>
        </p:nvSpPr>
        <p:spPr>
          <a:xfrm>
            <a:off x="1043608" y="1700808"/>
            <a:ext cx="7490792" cy="4318992"/>
          </a:xfrm>
        </p:spPr>
        <p:txBody>
          <a:bodyPr/>
          <a:lstStyle/>
          <a:p>
            <a:r>
              <a:rPr lang="en-AU" sz="2400" dirty="0" smtClean="0"/>
              <a:t>In Victoria, a will, codicil or any other testamentary trust instrument is exempt from s7(1) – regulation 6(1) of the Electronic Transactions (Victoria) Regulations 2010.</a:t>
            </a:r>
          </a:p>
          <a:p>
            <a:r>
              <a:rPr lang="en-AU" sz="2400" dirty="0" smtClean="0"/>
              <a:t>Section 7(1) of the </a:t>
            </a:r>
            <a:r>
              <a:rPr lang="en-AU" sz="2400" i="1" dirty="0" smtClean="0"/>
              <a:t>Wills Act 1997 </a:t>
            </a:r>
            <a:r>
              <a:rPr lang="en-AU" sz="2400" dirty="0" smtClean="0"/>
              <a:t>(Vic) requires that a will be in writing, signed by the testator in the presence of two or more witnesses present at the same time who also sign in the presence of the testator.  </a:t>
            </a:r>
          </a:p>
          <a:p>
            <a:r>
              <a:rPr lang="en-AU" sz="2400" dirty="0" smtClean="0"/>
              <a:t>Sections 9 &amp; 10 not carved out.  Problem with “in the presence of”.</a:t>
            </a:r>
          </a:p>
          <a:p>
            <a:endParaRPr lang="en-A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Exceptions cont.</a:t>
            </a:r>
            <a:endParaRPr lang="en-AU" dirty="0"/>
          </a:p>
        </p:txBody>
      </p:sp>
      <p:sp>
        <p:nvSpPr>
          <p:cNvPr id="6" name="Content Placeholder 2"/>
          <p:cNvSpPr>
            <a:spLocks noGrp="1"/>
          </p:cNvSpPr>
          <p:nvPr>
            <p:ph idx="1"/>
          </p:nvPr>
        </p:nvSpPr>
        <p:spPr>
          <a:xfrm>
            <a:off x="1043608" y="1556792"/>
            <a:ext cx="7490792" cy="4463008"/>
          </a:xfrm>
        </p:spPr>
        <p:txBody>
          <a:bodyPr/>
          <a:lstStyle/>
          <a:p>
            <a:r>
              <a:rPr lang="en-AU" sz="1800" dirty="0" smtClean="0"/>
              <a:t>The “transaction is not invalid through being an electronic communication” rule of section 8(1) of the ETA Cth is not applicable to a requirement of:</a:t>
            </a:r>
          </a:p>
          <a:p>
            <a:pPr lvl="1"/>
            <a:r>
              <a:rPr lang="en-AU" sz="1800" dirty="0" smtClean="0"/>
              <a:t>the </a:t>
            </a:r>
            <a:r>
              <a:rPr lang="en-AU" sz="1800" i="1" dirty="0" smtClean="0"/>
              <a:t>Australian Securities and Investments Commission Act</a:t>
            </a:r>
            <a:r>
              <a:rPr lang="en-AU" sz="1800" dirty="0" smtClean="0"/>
              <a:t> 1989 (Cth);</a:t>
            </a:r>
          </a:p>
          <a:p>
            <a:pPr lvl="1"/>
            <a:r>
              <a:rPr lang="en-AU" sz="1800" dirty="0" smtClean="0"/>
              <a:t>the </a:t>
            </a:r>
            <a:r>
              <a:rPr lang="en-AU" sz="1800" i="1" dirty="0" smtClean="0"/>
              <a:t>Banking Act 1959</a:t>
            </a:r>
            <a:r>
              <a:rPr lang="en-AU" sz="1800" dirty="0" smtClean="0"/>
              <a:t> (Cth), but only as regards sub-section 13(1) (being APRA’s power to obtain information from an ADI by providing notice in writing) and sub-section 62(1) (being APRA’s power to require persons to provide information;</a:t>
            </a:r>
          </a:p>
          <a:p>
            <a:pPr lvl="1"/>
            <a:r>
              <a:rPr lang="en-AU" sz="1800" dirty="0" smtClean="0"/>
              <a:t>the </a:t>
            </a:r>
            <a:r>
              <a:rPr lang="en-AU" sz="1800" i="1" dirty="0" smtClean="0"/>
              <a:t>Cheques Act</a:t>
            </a:r>
            <a:r>
              <a:rPr lang="en-AU" sz="1800" dirty="0" smtClean="0"/>
              <a:t> 1986 (Cth);</a:t>
            </a:r>
          </a:p>
          <a:p>
            <a:pPr lvl="1"/>
            <a:r>
              <a:rPr lang="en-AU" sz="1800" dirty="0" smtClean="0"/>
              <a:t>the Corporations Law (but only section 8(1) – note section 127 of Corporations Act 2001 (</a:t>
            </a:r>
            <a:r>
              <a:rPr lang="en-AU" sz="1800" dirty="0" err="1" smtClean="0"/>
              <a:t>Cth</a:t>
            </a:r>
            <a:r>
              <a:rPr lang="en-AU" sz="1800" dirty="0" smtClean="0"/>
              <a:t>));</a:t>
            </a:r>
          </a:p>
          <a:p>
            <a:pPr lvl="1"/>
            <a:endParaRPr lang="en-AU" sz="2000" dirty="0" smtClean="0"/>
          </a:p>
          <a:p>
            <a:endParaRPr lang="en-AU"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Exceptions cont.</a:t>
            </a:r>
            <a:endParaRPr lang="en-AU" dirty="0"/>
          </a:p>
        </p:txBody>
      </p:sp>
      <p:sp>
        <p:nvSpPr>
          <p:cNvPr id="6" name="Content Placeholder 2"/>
          <p:cNvSpPr>
            <a:spLocks noGrp="1"/>
          </p:cNvSpPr>
          <p:nvPr>
            <p:ph idx="1"/>
          </p:nvPr>
        </p:nvSpPr>
        <p:spPr>
          <a:xfrm>
            <a:off x="1043608" y="1700808"/>
            <a:ext cx="7490792" cy="4318992"/>
          </a:xfrm>
        </p:spPr>
        <p:txBody>
          <a:bodyPr/>
          <a:lstStyle/>
          <a:p>
            <a:pPr lvl="1"/>
            <a:r>
              <a:rPr lang="en-AU" sz="2000" dirty="0" smtClean="0"/>
              <a:t>the </a:t>
            </a:r>
            <a:r>
              <a:rPr lang="en-AU" sz="2000" i="1" dirty="0" smtClean="0"/>
              <a:t>Evidence Act 1995</a:t>
            </a:r>
            <a:r>
              <a:rPr lang="en-AU" sz="2000" dirty="0" smtClean="0"/>
              <a:t> (Cth), but only sections 161 and 162 which pertain to electronic communications, </a:t>
            </a:r>
            <a:r>
              <a:rPr lang="en-AU" sz="2000" dirty="0" err="1" smtClean="0"/>
              <a:t>lettergrams</a:t>
            </a:r>
            <a:r>
              <a:rPr lang="en-AU" sz="2000" dirty="0" smtClean="0"/>
              <a:t> and telegrams;</a:t>
            </a:r>
          </a:p>
          <a:p>
            <a:pPr lvl="1"/>
            <a:r>
              <a:rPr lang="en-AU" sz="2000" dirty="0" smtClean="0"/>
              <a:t>the </a:t>
            </a:r>
            <a:r>
              <a:rPr lang="en-AU" sz="2000" i="1" dirty="0" smtClean="0"/>
              <a:t>Insurance Acquisitions and Takeovers Act 1991 </a:t>
            </a:r>
            <a:r>
              <a:rPr lang="en-AU" sz="2000" dirty="0" smtClean="0"/>
              <a:t>(Cth) but only section 73 which pertains to the Minister’s right to demand documents or information by serving a notice in writing on a person;</a:t>
            </a:r>
          </a:p>
          <a:p>
            <a:pPr lvl="1"/>
            <a:r>
              <a:rPr lang="en-AU" sz="2000" dirty="0" smtClean="0"/>
              <a:t>the </a:t>
            </a:r>
            <a:r>
              <a:rPr lang="en-AU" sz="2000" i="1" dirty="0" smtClean="0"/>
              <a:t>Insurance Act 1973 </a:t>
            </a:r>
            <a:r>
              <a:rPr lang="en-AU" sz="2000" dirty="0" smtClean="0"/>
              <a:t>(Cth);</a:t>
            </a:r>
          </a:p>
          <a:p>
            <a:pPr lvl="1"/>
            <a:r>
              <a:rPr lang="en-AU" sz="2000" dirty="0" smtClean="0"/>
              <a:t>the </a:t>
            </a:r>
            <a:r>
              <a:rPr lang="en-AU" sz="2000" i="1" dirty="0" smtClean="0"/>
              <a:t>Life Insurance Act 1995 </a:t>
            </a:r>
            <a:r>
              <a:rPr lang="en-AU" sz="2000" dirty="0" smtClean="0"/>
              <a:t>(Cth);  and</a:t>
            </a:r>
          </a:p>
          <a:p>
            <a:pPr lvl="1"/>
            <a:r>
              <a:rPr lang="en-AU" sz="2000" dirty="0" smtClean="0"/>
              <a:t>the </a:t>
            </a:r>
            <a:r>
              <a:rPr lang="en-AU" sz="2000" i="1" dirty="0" smtClean="0"/>
              <a:t>Superannuation Industry (Supervision) Act 1993 </a:t>
            </a:r>
            <a:r>
              <a:rPr lang="en-AU" sz="2000" dirty="0" smtClean="0"/>
              <a:t>(</a:t>
            </a:r>
            <a:r>
              <a:rPr lang="en-AU" sz="2000" dirty="0" err="1" smtClean="0"/>
              <a:t>Cth</a:t>
            </a:r>
            <a:r>
              <a:rPr lang="en-AU" sz="2000" dirty="0" smtClean="0"/>
              <a:t>). .</a:t>
            </a:r>
            <a:endParaRPr lang="en-AU"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Lessons for paperless contracts</a:t>
            </a:r>
            <a:endParaRPr lang="en-AU" dirty="0"/>
          </a:p>
        </p:txBody>
      </p:sp>
      <p:sp>
        <p:nvSpPr>
          <p:cNvPr id="6" name="Content Placeholder 2"/>
          <p:cNvSpPr>
            <a:spLocks noGrp="1"/>
          </p:cNvSpPr>
          <p:nvPr>
            <p:ph idx="1"/>
          </p:nvPr>
        </p:nvSpPr>
        <p:spPr>
          <a:xfrm>
            <a:off x="1043608" y="1700808"/>
            <a:ext cx="7490792" cy="4318992"/>
          </a:xfrm>
        </p:spPr>
        <p:txBody>
          <a:bodyPr/>
          <a:lstStyle/>
          <a:p>
            <a:r>
              <a:rPr lang="en-AU" sz="2200" dirty="0" smtClean="0"/>
              <a:t>Consider adding a boilerplate provision to contracts which states that, in the event that the parties sign and exchange contracts electronically, the parties consent to the contracts being produced, signed and retained solely in an electronic form, provided that production, signing and retention otherwise complies with the relevant requirements of the Electronic Transactions Acts.  </a:t>
            </a:r>
          </a:p>
          <a:p>
            <a:r>
              <a:rPr lang="en-AU" sz="2200" dirty="0" smtClean="0"/>
              <a:t>This ensures the contract satisfies </a:t>
            </a:r>
            <a:r>
              <a:rPr lang="en-AU" sz="2200" dirty="0" err="1" smtClean="0"/>
              <a:t>ss</a:t>
            </a:r>
            <a:r>
              <a:rPr lang="en-AU" sz="2200" dirty="0" smtClean="0"/>
              <a:t> 9(1)(d), 9(2)(d), 10(1)(d), 11(1)(e), 11(2)(e) of the ETA </a:t>
            </a:r>
            <a:r>
              <a:rPr lang="en-AU" sz="2200" dirty="0" err="1" smtClean="0"/>
              <a:t>Cth</a:t>
            </a:r>
            <a:r>
              <a:rPr lang="en-AU" sz="2200" dirty="0" smtClean="0"/>
              <a:t> and </a:t>
            </a:r>
            <a:r>
              <a:rPr lang="en-AU" sz="2200" dirty="0" err="1" smtClean="0"/>
              <a:t>ss</a:t>
            </a:r>
            <a:r>
              <a:rPr lang="en-AU" sz="2200" dirty="0" smtClean="0"/>
              <a:t> 8(2)(b), 9(1)(c), 10(1)(c), 10(2)(c) of the ETA Vic.</a:t>
            </a:r>
          </a:p>
          <a:p>
            <a:r>
              <a:rPr lang="en-AU" sz="2200" dirty="0" smtClean="0"/>
              <a:t>If not, ensure parties agree explicitly to method of execution and exchange. </a:t>
            </a:r>
          </a:p>
          <a:p>
            <a:endParaRPr lang="en-AU"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AU" dirty="0" smtClean="0"/>
              <a:t>Lessons for paperless contracts cont.</a:t>
            </a:r>
            <a:endParaRPr lang="en-AU" dirty="0"/>
          </a:p>
        </p:txBody>
      </p:sp>
      <p:sp>
        <p:nvSpPr>
          <p:cNvPr id="6" name="Content Placeholder 2"/>
          <p:cNvSpPr>
            <a:spLocks noGrp="1"/>
          </p:cNvSpPr>
          <p:nvPr>
            <p:ph idx="1"/>
          </p:nvPr>
        </p:nvSpPr>
        <p:spPr>
          <a:xfrm>
            <a:off x="1043608" y="1700808"/>
            <a:ext cx="7490792" cy="4318992"/>
          </a:xfrm>
          <a:solidFill>
            <a:schemeClr val="bg1"/>
          </a:solidFill>
        </p:spPr>
        <p:txBody>
          <a:bodyPr/>
          <a:lstStyle/>
          <a:p>
            <a:r>
              <a:rPr lang="en-AU" sz="2200" dirty="0" smtClean="0"/>
              <a:t>Be cognisant of the relevant jurisdiction.  If it is not subject to Victorian or Commonwealth jurisdictions, may need to check the relevant Electronic Transactions Act for that State (for example, Queensland has a broader range of exemptions (</a:t>
            </a:r>
            <a:r>
              <a:rPr lang="en-AU" sz="2200" dirty="0" err="1" smtClean="0"/>
              <a:t>eg</a:t>
            </a:r>
            <a:r>
              <a:rPr lang="en-AU" sz="2200" dirty="0" smtClean="0"/>
              <a:t> the Fair Trading Act 1989 (Qld) than most other states)).  </a:t>
            </a:r>
          </a:p>
          <a:p>
            <a:r>
              <a:rPr lang="en-AU" sz="2200" dirty="0" smtClean="0"/>
              <a:t>Where contract is being provided pursuant to a Commonwealth statutory obligation, ensure no exception applies. </a:t>
            </a:r>
          </a:p>
          <a:p>
            <a:endParaRPr lang="en-AU"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Lessons for paperless contracts cont</a:t>
            </a:r>
            <a:endParaRPr lang="en-AU" dirty="0"/>
          </a:p>
        </p:txBody>
      </p:sp>
      <p:sp>
        <p:nvSpPr>
          <p:cNvPr id="3" name="Content Placeholder 2"/>
          <p:cNvSpPr>
            <a:spLocks noGrp="1"/>
          </p:cNvSpPr>
          <p:nvPr>
            <p:ph idx="1"/>
          </p:nvPr>
        </p:nvSpPr>
        <p:spPr/>
        <p:txBody>
          <a:bodyPr/>
          <a:lstStyle/>
          <a:p>
            <a:r>
              <a:rPr lang="en-AU" sz="2400" dirty="0" smtClean="0"/>
              <a:t>With contracts subject to overseas jurisdictions, it is not unreasonable to expect the lawyer for the overseas party to provide confirmation of the legality and enforceability of the contract being produced, signed and exchanged in a solely electronic form.  Note that many jurisdictions (such as US and Europe) have more advanced regimes on electronic contracting than Australia.</a:t>
            </a:r>
          </a:p>
          <a:p>
            <a:r>
              <a:rPr lang="en-AU" sz="2400" dirty="0" smtClean="0"/>
              <a:t>Don’t be afraid, be informed</a:t>
            </a:r>
            <a:r>
              <a:rPr lang="en-AU" sz="2400" dirty="0" smtClean="0"/>
              <a:t>!</a:t>
            </a:r>
          </a:p>
          <a:p>
            <a:r>
              <a:rPr lang="en-AU" sz="2400" dirty="0" smtClean="0"/>
              <a:t>Questions</a:t>
            </a:r>
            <a:endParaRPr lang="en-AU" sz="2400" dirty="0" smtClean="0"/>
          </a:p>
          <a:p>
            <a:endParaRPr lang="en-AU" dirty="0"/>
          </a:p>
        </p:txBody>
      </p:sp>
      <p:pic>
        <p:nvPicPr>
          <p:cNvPr id="4" name="Picture 4" descr="n"/>
          <p:cNvPicPr>
            <a:picLocks noChangeAspect="1" noChangeArrowheads="1"/>
          </p:cNvPicPr>
          <p:nvPr/>
        </p:nvPicPr>
        <p:blipFill>
          <a:blip r:embed="rId2" cstate="print"/>
          <a:srcRect/>
          <a:stretch>
            <a:fillRect/>
          </a:stretch>
        </p:blipFill>
        <p:spPr bwMode="auto">
          <a:xfrm>
            <a:off x="5219700" y="6092825"/>
            <a:ext cx="3570288" cy="62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Echo">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Echo</Template>
  <TotalTime>2281</TotalTime>
  <Words>2762</Words>
  <Application>Microsoft Office PowerPoint</Application>
  <PresentationFormat>On-screen Show (4:3)</PresentationFormat>
  <Paragraphs>174</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Echo</vt:lpstr>
      <vt:lpstr> The paperless contract</vt:lpstr>
      <vt:lpstr>Overview</vt:lpstr>
      <vt:lpstr>What do I mean by a paperless contract?</vt:lpstr>
      <vt:lpstr>Why have a paperless contract?</vt:lpstr>
      <vt:lpstr>Why not have a paperless contract?</vt:lpstr>
      <vt:lpstr>Fear of the unknown</vt:lpstr>
      <vt:lpstr>Online terms and conditions – web/software development</vt:lpstr>
      <vt:lpstr>Online terms and conditions</vt:lpstr>
      <vt:lpstr>Electronic Transactions (Victoria) Act 2000 (ETA Vic) &amp; Electronic Transaction Act 1999 (Cth) (ETA Cth)</vt:lpstr>
      <vt:lpstr>Electronic Transactions (Victoria) Act 2000 (ETA Vic) &amp; Electronic Transaction Act 1999 (Cth) (ETA Cth) cont.</vt:lpstr>
      <vt:lpstr>ETA Cth and ETA Vic</vt:lpstr>
      <vt:lpstr>ETA Cth and ETA Vic</vt:lpstr>
      <vt:lpstr>ETA Cth and ETA Vic cont.</vt:lpstr>
      <vt:lpstr>ETA Cth and ETA Vic cont.</vt:lpstr>
      <vt:lpstr>“Electronic Communication”</vt:lpstr>
      <vt:lpstr>Signing a paperless contract</vt:lpstr>
      <vt:lpstr>Signing a paperless contract cont.</vt:lpstr>
      <vt:lpstr>Signing a paperless contract cont.</vt:lpstr>
      <vt:lpstr>Signatures – Australian Case Law</vt:lpstr>
      <vt:lpstr>Signatures – Australian Case Law cont.</vt:lpstr>
      <vt:lpstr>Signing Software</vt:lpstr>
      <vt:lpstr>Signing software cont.</vt:lpstr>
      <vt:lpstr>Retention</vt:lpstr>
      <vt:lpstr>Online protection and privacy</vt:lpstr>
      <vt:lpstr>Online protection and privacy</vt:lpstr>
      <vt:lpstr>Enforceability</vt:lpstr>
      <vt:lpstr>Enforceability cont</vt:lpstr>
      <vt:lpstr>Enforceability cont</vt:lpstr>
      <vt:lpstr>Exceptions</vt:lpstr>
      <vt:lpstr>Exceptions cont.</vt:lpstr>
      <vt:lpstr>Exceptions cont.</vt:lpstr>
      <vt:lpstr>Lessons for paperless contracts</vt:lpstr>
      <vt:lpstr>Lessons for paperless contracts cont.</vt:lpstr>
      <vt:lpstr>Lessons for paperless contracts cont</vt:lpstr>
    </vt:vector>
  </TitlesOfParts>
  <Company>Norton Gledhill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Norton Gledhill</dc:creator>
  <cp:lastModifiedBy>Norton Gledhill</cp:lastModifiedBy>
  <cp:revision>163</cp:revision>
  <dcterms:created xsi:type="dcterms:W3CDTF">2010-09-07T04:15:57Z</dcterms:created>
  <dcterms:modified xsi:type="dcterms:W3CDTF">2015-03-23T23:13:44Z</dcterms:modified>
</cp:coreProperties>
</file>